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717" r:id="rId5"/>
  </p:sldMasterIdLst>
  <p:notesMasterIdLst>
    <p:notesMasterId r:id="rId18"/>
  </p:notesMasterIdLst>
  <p:sldIdLst>
    <p:sldId id="276" r:id="rId6"/>
    <p:sldId id="277" r:id="rId7"/>
    <p:sldId id="263" r:id="rId8"/>
    <p:sldId id="259" r:id="rId9"/>
    <p:sldId id="271" r:id="rId10"/>
    <p:sldId id="270" r:id="rId11"/>
    <p:sldId id="266" r:id="rId12"/>
    <p:sldId id="269" r:id="rId13"/>
    <p:sldId id="273" r:id="rId14"/>
    <p:sldId id="272" r:id="rId15"/>
    <p:sldId id="275" r:id="rId16"/>
    <p:sldId id="27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5050F0-44C8-4E77-BBD1-457C9F51CCE4}" v="193" dt="2021-01-13T11:58:35.2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2" autoAdjust="0"/>
    <p:restoredTop sz="77077" autoAdjust="0"/>
  </p:normalViewPr>
  <p:slideViewPr>
    <p:cSldViewPr snapToGrid="0" snapToObjects="1">
      <p:cViewPr varScale="1">
        <p:scale>
          <a:sx n="82" d="100"/>
          <a:sy n="82" d="100"/>
        </p:scale>
        <p:origin x="291" y="4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67" d="100"/>
          <a:sy n="67" d="100"/>
        </p:scale>
        <p:origin x="2613" y="3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9E0127-2AF8-4271-AD04-96BAB980553F}" type="datetimeFigureOut">
              <a:rPr lang="en-GB" smtClean="0"/>
              <a:t>28/01/2021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6F4B8D-314E-40FF-88C6-00E26572625A}" type="slidenum">
              <a:rPr lang="en-GB" smtClean="0"/>
              <a:t>‹#›</a:t>
            </a:fld>
            <a:endParaRPr lang="en-GB" dirty="0"/>
          </a:p>
        </p:txBody>
      </p:sp>
    </p:spTree>
    <p:extLst>
      <p:ext uri="{BB962C8B-B14F-4D97-AF65-F5344CB8AC3E}">
        <p14:creationId xmlns:p14="http://schemas.microsoft.com/office/powerpoint/2010/main" val="1940953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spcAft>
                <a:spcPts val="800"/>
              </a:spcAft>
              <a:buNone/>
            </a:pPr>
            <a:r>
              <a:rPr lang="en-GB" sz="1200" b="1" dirty="0">
                <a:effectLst/>
                <a:latin typeface="Calibri" panose="020F0502020204030204" pitchFamily="34" charset="0"/>
                <a:ea typeface="Times New Roman" panose="02020603050405020304" pitchFamily="18" charset="0"/>
                <a:cs typeface="Calibri" panose="020F0502020204030204" pitchFamily="34" charset="0"/>
              </a:rPr>
              <a:t>We want to identify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lnSpc>
                <a:spcPct val="120000"/>
              </a:lnSpc>
              <a:buFont typeface="Symbol" panose="05050102010706020507" pitchFamily="18" charset="2"/>
              <a:buChar char=""/>
            </a:pPr>
            <a:r>
              <a:rPr lang="en-GB" sz="1200" dirty="0">
                <a:effectLst/>
                <a:latin typeface="Calibri" panose="020F0502020204030204" pitchFamily="34" charset="0"/>
                <a:ea typeface="Times New Roman" panose="02020603050405020304" pitchFamily="18" charset="0"/>
                <a:cs typeface="Calibri" panose="020F0502020204030204" pitchFamily="34" charset="0"/>
              </a:rPr>
              <a:t>How can physical activity enhance services supporting young people during challenging periods of their life?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lnSpc>
                <a:spcPct val="120000"/>
              </a:lnSpc>
              <a:buFont typeface="Symbol" panose="05050102010706020507" pitchFamily="18" charset="2"/>
              <a:buChar char=""/>
            </a:pPr>
            <a:r>
              <a:rPr lang="en-GB" sz="1200" dirty="0">
                <a:effectLst/>
                <a:latin typeface="Calibri" panose="020F0502020204030204" pitchFamily="34" charset="0"/>
                <a:ea typeface="Times New Roman" panose="02020603050405020304" pitchFamily="18" charset="0"/>
                <a:cs typeface="Calibri" panose="020F0502020204030204" pitchFamily="34" charset="0"/>
              </a:rPr>
              <a:t>What role can physical activity have in preventing isolation in young people?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lnSpc>
                <a:spcPct val="120000"/>
              </a:lnSpc>
              <a:buFont typeface="Symbol" panose="05050102010706020507" pitchFamily="18" charset="2"/>
              <a:buChar char=""/>
            </a:pPr>
            <a:r>
              <a:rPr lang="en-GB" sz="1200" dirty="0">
                <a:effectLst/>
                <a:latin typeface="Calibri" panose="020F0502020204030204" pitchFamily="34" charset="0"/>
                <a:ea typeface="Times New Roman" panose="02020603050405020304" pitchFamily="18" charset="0"/>
                <a:cs typeface="Calibri" panose="020F0502020204030204" pitchFamily="34" charset="0"/>
              </a:rPr>
              <a:t>What role can physical activity have in tackling isolation in young people?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lnSpc>
                <a:spcPct val="120000"/>
              </a:lnSpc>
              <a:spcAft>
                <a:spcPts val="800"/>
              </a:spcAft>
              <a:buFont typeface="Symbol" panose="05050102010706020507" pitchFamily="18" charset="2"/>
              <a:buChar char=""/>
            </a:pPr>
            <a:r>
              <a:rPr lang="en-GB" sz="1200" dirty="0">
                <a:effectLst/>
                <a:latin typeface="Calibri" panose="020F0502020204030204" pitchFamily="34" charset="0"/>
                <a:ea typeface="Times New Roman" panose="02020603050405020304" pitchFamily="18" charset="0"/>
                <a:cs typeface="Calibri" panose="020F0502020204030204" pitchFamily="34" charset="0"/>
              </a:rPr>
              <a:t>When using physical activity, what is required to reduce isolation in</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a:effectLst/>
                <a:latin typeface="Calibri" panose="020F0502020204030204" pitchFamily="34" charset="0"/>
                <a:ea typeface="Times New Roman" panose="02020603050405020304" pitchFamily="18" charset="0"/>
                <a:cs typeface="Calibri" panose="020F0502020204030204" pitchFamily="34" charset="0"/>
              </a:rPr>
              <a:t>young people?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20000"/>
              </a:lnSpc>
              <a:spcAft>
                <a:spcPts val="80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20000"/>
              </a:lnSpc>
              <a:spcAft>
                <a:spcPts val="800"/>
              </a:spcAft>
            </a:pPr>
            <a:r>
              <a:rPr lang="en-GB" sz="1200" b="1" dirty="0">
                <a:effectLst/>
                <a:latin typeface="Calibri" panose="020F0502020204030204" pitchFamily="34" charset="0"/>
                <a:ea typeface="Times New Roman" panose="02020603050405020304" pitchFamily="18" charset="0"/>
                <a:cs typeface="Calibri" panose="020F0502020204030204" pitchFamily="34" charset="0"/>
              </a:rPr>
              <a:t>Key principles of the fund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20000"/>
              </a:lnSpc>
              <a:spcAft>
                <a:spcPts val="80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This is a list of what we are looking to see from an application for this fund.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lnSpc>
                <a:spcPct val="120000"/>
              </a:lnSpc>
              <a:buFont typeface="+mj-lt"/>
              <a:buAutoNum type="arabicPeriod"/>
            </a:pPr>
            <a:r>
              <a:rPr lang="en-GB" sz="1200" dirty="0">
                <a:effectLst/>
                <a:latin typeface="Calibri" panose="020F0502020204030204" pitchFamily="34" charset="0"/>
                <a:ea typeface="Times New Roman" panose="02020603050405020304" pitchFamily="18" charset="0"/>
                <a:cs typeface="Calibri" panose="020F0502020204030204" pitchFamily="34" charset="0"/>
              </a:rPr>
              <a:t>Helps answer 1 of the 4 questions above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lnSpc>
                <a:spcPct val="120000"/>
              </a:lnSpc>
              <a:buFont typeface="+mj-lt"/>
              <a:buAutoNum type="arabicPeriod"/>
            </a:pPr>
            <a:r>
              <a:rPr lang="en-GB" sz="1200" dirty="0">
                <a:effectLst/>
                <a:latin typeface="Calibri" panose="020F0502020204030204" pitchFamily="34" charset="0"/>
                <a:ea typeface="Times New Roman" panose="02020603050405020304" pitchFamily="18" charset="0"/>
                <a:cs typeface="Calibri" panose="020F0502020204030204" pitchFamily="34" charset="0"/>
              </a:rPr>
              <a:t>Focused on 14-19 year olds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914400" fontAlgn="ctr">
              <a:lnSpc>
                <a:spcPct val="120000"/>
              </a:lnSpc>
            </a:pPr>
            <a:r>
              <a:rPr lang="en-GB" sz="1200" dirty="0">
                <a:effectLst/>
                <a:latin typeface="Calibri" panose="020F0502020204030204" pitchFamily="34" charset="0"/>
                <a:ea typeface="Times New Roman" panose="02020603050405020304" pitchFamily="18" charset="0"/>
                <a:cs typeface="Calibri" panose="020F0502020204030204" pitchFamily="34" charset="0"/>
              </a:rPr>
              <a:t>Most of those participating should be in this age bracket but we are comfortable with not all participants being in this age bracket.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lnSpc>
                <a:spcPct val="120000"/>
              </a:lnSpc>
              <a:buFont typeface="+mj-lt"/>
              <a:buAutoNum type="arabicPeriod"/>
            </a:pPr>
            <a:r>
              <a:rPr lang="en-GB" sz="1200" dirty="0">
                <a:effectLst/>
                <a:latin typeface="Calibri" panose="020F0502020204030204" pitchFamily="34" charset="0"/>
                <a:ea typeface="Times New Roman" panose="02020603050405020304" pitchFamily="18" charset="0"/>
                <a:cs typeface="Calibri" panose="020F0502020204030204" pitchFamily="34" charset="0"/>
              </a:rPr>
              <a:t>COVID-19 safe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914400" fontAlgn="ctr">
              <a:lnSpc>
                <a:spcPct val="120000"/>
              </a:lnSpc>
            </a:pPr>
            <a:r>
              <a:rPr lang="en-GB" sz="1200" dirty="0">
                <a:effectLst/>
                <a:latin typeface="Calibri" panose="020F0502020204030204" pitchFamily="34" charset="0"/>
                <a:ea typeface="Times New Roman" panose="02020603050405020304" pitchFamily="18" charset="0"/>
                <a:cs typeface="Calibri" panose="020F0502020204030204" pitchFamily="34" charset="0"/>
              </a:rPr>
              <a:t>Interventions must follow the guidance at the time of writing. However, if you can display flexibility in planning this is helpful</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lnSpc>
                <a:spcPct val="120000"/>
              </a:lnSpc>
              <a:buFont typeface="+mj-lt"/>
              <a:buAutoNum type="arabicPeriod"/>
            </a:pPr>
            <a:r>
              <a:rPr lang="en-GB" sz="1200" dirty="0">
                <a:effectLst/>
                <a:latin typeface="Calibri" panose="020F0502020204030204" pitchFamily="34" charset="0"/>
                <a:ea typeface="Times New Roman" panose="02020603050405020304" pitchFamily="18" charset="0"/>
                <a:cs typeface="Calibri" panose="020F0502020204030204" pitchFamily="34" charset="0"/>
              </a:rPr>
              <a:t>‘Delivered’ for a minimum of 30 weeks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914400" fontAlgn="ctr">
              <a:lnSpc>
                <a:spcPct val="120000"/>
              </a:lnSpc>
            </a:pPr>
            <a:r>
              <a:rPr lang="en-GB" sz="1200" dirty="0">
                <a:effectLst/>
                <a:latin typeface="Calibri" panose="020F0502020204030204" pitchFamily="34" charset="0"/>
                <a:ea typeface="Times New Roman" panose="02020603050405020304" pitchFamily="18" charset="0"/>
                <a:cs typeface="Calibri" panose="020F0502020204030204" pitchFamily="34" charset="0"/>
              </a:rPr>
              <a:t>This means the intervention but does not mean the activity has to be the same for 30 weeks.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914400" fontAlgn="ctr">
              <a:lnSpc>
                <a:spcPct val="120000"/>
              </a:lnSpc>
            </a:pPr>
            <a:r>
              <a:rPr lang="en-GB" sz="1200" dirty="0">
                <a:effectLst/>
                <a:latin typeface="Calibri" panose="020F0502020204030204" pitchFamily="34" charset="0"/>
                <a:ea typeface="Times New Roman" panose="02020603050405020304" pitchFamily="18" charset="0"/>
                <a:cs typeface="Calibri" panose="020F0502020204030204" pitchFamily="34" charset="0"/>
              </a:rPr>
              <a:t>Interventions do not have to be a recognised sport, provided they get participants moving more.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lnSpc>
                <a:spcPct val="120000"/>
              </a:lnSpc>
              <a:buFont typeface="+mj-lt"/>
              <a:buAutoNum type="arabicPeriod"/>
            </a:pPr>
            <a:r>
              <a:rPr lang="en-GB" sz="1200" dirty="0">
                <a:effectLst/>
                <a:latin typeface="Calibri" panose="020F0502020204030204" pitchFamily="34" charset="0"/>
                <a:ea typeface="Times New Roman" panose="02020603050405020304" pitchFamily="18" charset="0"/>
                <a:cs typeface="Calibri" panose="020F0502020204030204" pitchFamily="34" charset="0"/>
              </a:rPr>
              <a:t>Value for money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914400" fontAlgn="ctr">
              <a:lnSpc>
                <a:spcPct val="120000"/>
              </a:lnSpc>
            </a:pPr>
            <a:r>
              <a:rPr lang="en-GB" sz="1200" dirty="0">
                <a:effectLst/>
                <a:latin typeface="Calibri" panose="020F0502020204030204" pitchFamily="34" charset="0"/>
                <a:ea typeface="Times New Roman" panose="02020603050405020304" pitchFamily="18" charset="0"/>
                <a:cs typeface="Calibri" panose="020F0502020204030204" pitchFamily="34" charset="0"/>
              </a:rPr>
              <a:t>There is no set limit for what you can apply, however we will be scoring against the value for money of your bid to achieve the 5 aims above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914400" fontAlgn="ctr">
              <a:lnSpc>
                <a:spcPct val="120000"/>
              </a:lnSpc>
            </a:pPr>
            <a:r>
              <a:rPr lang="en-GB" sz="1200" dirty="0">
                <a:effectLst/>
                <a:latin typeface="Calibri" panose="020F0502020204030204" pitchFamily="34" charset="0"/>
                <a:ea typeface="Times New Roman" panose="02020603050405020304" pitchFamily="18" charset="0"/>
                <a:cs typeface="Calibri" panose="020F0502020204030204" pitchFamily="34" charset="0"/>
              </a:rPr>
              <a:t>You can apply for revenue or capital costs (again mindful of VFM) If you are not sure ask.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E6F4B8D-314E-40FF-88C6-00E26572625A}" type="slidenum">
              <a:rPr lang="en-GB" smtClean="0"/>
              <a:t>1</a:t>
            </a:fld>
            <a:endParaRPr lang="en-GB" dirty="0"/>
          </a:p>
        </p:txBody>
      </p:sp>
    </p:spTree>
    <p:extLst>
      <p:ext uri="{BB962C8B-B14F-4D97-AF65-F5344CB8AC3E}">
        <p14:creationId xmlns:p14="http://schemas.microsoft.com/office/powerpoint/2010/main" val="202540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6F4B8D-314E-40FF-88C6-00E26572625A}" type="slidenum">
              <a:rPr lang="en-GB" smtClean="0"/>
              <a:t>10</a:t>
            </a:fld>
            <a:endParaRPr lang="en-GB" dirty="0"/>
          </a:p>
        </p:txBody>
      </p:sp>
    </p:spTree>
    <p:extLst>
      <p:ext uri="{BB962C8B-B14F-4D97-AF65-F5344CB8AC3E}">
        <p14:creationId xmlns:p14="http://schemas.microsoft.com/office/powerpoint/2010/main" val="2168066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6F4B8D-314E-40FF-88C6-00E26572625A}" type="slidenum">
              <a:rPr lang="en-GB" smtClean="0"/>
              <a:t>11</a:t>
            </a:fld>
            <a:endParaRPr lang="en-GB" dirty="0"/>
          </a:p>
        </p:txBody>
      </p:sp>
    </p:spTree>
    <p:extLst>
      <p:ext uri="{BB962C8B-B14F-4D97-AF65-F5344CB8AC3E}">
        <p14:creationId xmlns:p14="http://schemas.microsoft.com/office/powerpoint/2010/main" val="2832482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Thanks,</a:t>
            </a:r>
          </a:p>
          <a:p>
            <a:endParaRPr lang="en-GB" dirty="0"/>
          </a:p>
          <a:p>
            <a:r>
              <a:rPr lang="en-GB" dirty="0"/>
              <a:t>-Send presentation and info by email later today</a:t>
            </a:r>
          </a:p>
          <a:p>
            <a:r>
              <a:rPr lang="en-GB" dirty="0"/>
              <a:t>- Any questions get in touch</a:t>
            </a:r>
          </a:p>
          <a:p>
            <a:endParaRPr lang="en-GB" dirty="0"/>
          </a:p>
        </p:txBody>
      </p:sp>
      <p:sp>
        <p:nvSpPr>
          <p:cNvPr id="4" name="Slide Number Placeholder 3"/>
          <p:cNvSpPr>
            <a:spLocks noGrp="1"/>
          </p:cNvSpPr>
          <p:nvPr>
            <p:ph type="sldNum" sz="quarter" idx="5"/>
          </p:nvPr>
        </p:nvSpPr>
        <p:spPr/>
        <p:txBody>
          <a:bodyPr/>
          <a:lstStyle/>
          <a:p>
            <a:fld id="{9E6F4B8D-314E-40FF-88C6-00E26572625A}" type="slidenum">
              <a:rPr lang="en-GB" smtClean="0"/>
              <a:t>12</a:t>
            </a:fld>
            <a:endParaRPr lang="en-GB" dirty="0"/>
          </a:p>
        </p:txBody>
      </p:sp>
    </p:spTree>
    <p:extLst>
      <p:ext uri="{BB962C8B-B14F-4D97-AF65-F5344CB8AC3E}">
        <p14:creationId xmlns:p14="http://schemas.microsoft.com/office/powerpoint/2010/main" val="3787358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6F4B8D-314E-40FF-88C6-00E26572625A}" type="slidenum">
              <a:rPr lang="en-GB" smtClean="0"/>
              <a:t>2</a:t>
            </a:fld>
            <a:endParaRPr lang="en-GB" dirty="0"/>
          </a:p>
        </p:txBody>
      </p:sp>
    </p:spTree>
    <p:extLst>
      <p:ext uri="{BB962C8B-B14F-4D97-AF65-F5344CB8AC3E}">
        <p14:creationId xmlns:p14="http://schemas.microsoft.com/office/powerpoint/2010/main" val="2455537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6F4B8D-314E-40FF-88C6-00E26572625A}" type="slidenum">
              <a:rPr lang="en-GB" smtClean="0"/>
              <a:t>3</a:t>
            </a:fld>
            <a:endParaRPr lang="en-GB" dirty="0"/>
          </a:p>
        </p:txBody>
      </p:sp>
    </p:spTree>
    <p:extLst>
      <p:ext uri="{BB962C8B-B14F-4D97-AF65-F5344CB8AC3E}">
        <p14:creationId xmlns:p14="http://schemas.microsoft.com/office/powerpoint/2010/main" val="2796642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6F4B8D-314E-40FF-88C6-00E26572625A}" type="slidenum">
              <a:rPr lang="en-GB" smtClean="0"/>
              <a:t>4</a:t>
            </a:fld>
            <a:endParaRPr lang="en-GB" dirty="0"/>
          </a:p>
        </p:txBody>
      </p:sp>
    </p:spTree>
    <p:extLst>
      <p:ext uri="{BB962C8B-B14F-4D97-AF65-F5344CB8AC3E}">
        <p14:creationId xmlns:p14="http://schemas.microsoft.com/office/powerpoint/2010/main" val="1441948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6F4B8D-314E-40FF-88C6-00E26572625A}" type="slidenum">
              <a:rPr lang="en-GB" smtClean="0"/>
              <a:t>5</a:t>
            </a:fld>
            <a:endParaRPr lang="en-GB" dirty="0"/>
          </a:p>
        </p:txBody>
      </p:sp>
    </p:spTree>
    <p:extLst>
      <p:ext uri="{BB962C8B-B14F-4D97-AF65-F5344CB8AC3E}">
        <p14:creationId xmlns:p14="http://schemas.microsoft.com/office/powerpoint/2010/main" val="3619911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9E6F4B8D-314E-40FF-88C6-00E26572625A}" type="slidenum">
              <a:rPr lang="en-GB" smtClean="0"/>
              <a:t>6</a:t>
            </a:fld>
            <a:endParaRPr lang="en-GB" dirty="0"/>
          </a:p>
        </p:txBody>
      </p:sp>
    </p:spTree>
    <p:extLst>
      <p:ext uri="{BB962C8B-B14F-4D97-AF65-F5344CB8AC3E}">
        <p14:creationId xmlns:p14="http://schemas.microsoft.com/office/powerpoint/2010/main" val="2142419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6F4B8D-314E-40FF-88C6-00E26572625A}" type="slidenum">
              <a:rPr lang="en-GB" smtClean="0"/>
              <a:t>7</a:t>
            </a:fld>
            <a:endParaRPr lang="en-GB" dirty="0"/>
          </a:p>
        </p:txBody>
      </p:sp>
    </p:spTree>
    <p:extLst>
      <p:ext uri="{BB962C8B-B14F-4D97-AF65-F5344CB8AC3E}">
        <p14:creationId xmlns:p14="http://schemas.microsoft.com/office/powerpoint/2010/main" val="3428298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6F4B8D-314E-40FF-88C6-00E26572625A}" type="slidenum">
              <a:rPr lang="en-GB" smtClean="0"/>
              <a:t>8</a:t>
            </a:fld>
            <a:endParaRPr lang="en-GB" dirty="0"/>
          </a:p>
        </p:txBody>
      </p:sp>
    </p:spTree>
    <p:extLst>
      <p:ext uri="{BB962C8B-B14F-4D97-AF65-F5344CB8AC3E}">
        <p14:creationId xmlns:p14="http://schemas.microsoft.com/office/powerpoint/2010/main" val="1782330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6F4B8D-314E-40FF-88C6-00E26572625A}" type="slidenum">
              <a:rPr lang="en-GB" smtClean="0"/>
              <a:t>9</a:t>
            </a:fld>
            <a:endParaRPr lang="en-GB" dirty="0"/>
          </a:p>
        </p:txBody>
      </p:sp>
    </p:spTree>
    <p:extLst>
      <p:ext uri="{BB962C8B-B14F-4D97-AF65-F5344CB8AC3E}">
        <p14:creationId xmlns:p14="http://schemas.microsoft.com/office/powerpoint/2010/main" val="23611655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2C9AD5-4EDB-4F77-B9D5-653E510CCFC8}"/>
              </a:ext>
            </a:extLst>
          </p:cNvPr>
          <p:cNvSpPr/>
          <p:nvPr userDrawn="1"/>
        </p:nvSpPr>
        <p:spPr>
          <a:xfrm>
            <a:off x="10842171" y="5600700"/>
            <a:ext cx="1213758" cy="121920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0" name="Rectangle 9">
            <a:extLst>
              <a:ext uri="{FF2B5EF4-FFF2-40B4-BE49-F238E27FC236}">
                <a16:creationId xmlns:a16="http://schemas.microsoft.com/office/drawing/2014/main" id="{DE2A9552-2443-45C3-A89E-90C222E0AE41}"/>
              </a:ext>
            </a:extLst>
          </p:cNvPr>
          <p:cNvSpPr/>
          <p:nvPr userDrawn="1"/>
        </p:nvSpPr>
        <p:spPr>
          <a:xfrm>
            <a:off x="-3641" y="3408363"/>
            <a:ext cx="12195641" cy="3449637"/>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6BA2951D-BEEE-3E42-A1F9-934DD28BC984}"/>
              </a:ext>
            </a:extLst>
          </p:cNvPr>
          <p:cNvPicPr>
            <a:picLocks noChangeAspect="1"/>
          </p:cNvPicPr>
          <p:nvPr userDrawn="1"/>
        </p:nvPicPr>
        <p:blipFill>
          <a:blip r:embed="rId2"/>
          <a:stretch>
            <a:fillRect/>
          </a:stretch>
        </p:blipFill>
        <p:spPr>
          <a:xfrm>
            <a:off x="10198100" y="0"/>
            <a:ext cx="1993900" cy="1866900"/>
          </a:xfrm>
          <a:prstGeom prst="rect">
            <a:avLst/>
          </a:prstGeom>
        </p:spPr>
      </p:pic>
      <p:sp>
        <p:nvSpPr>
          <p:cNvPr id="43" name="Picture Placeholder 42">
            <a:extLst>
              <a:ext uri="{FF2B5EF4-FFF2-40B4-BE49-F238E27FC236}">
                <a16:creationId xmlns:a16="http://schemas.microsoft.com/office/drawing/2014/main" id="{CA2B11B5-9146-E04A-A65E-4ADAB7F81C14}"/>
              </a:ext>
            </a:extLst>
          </p:cNvPr>
          <p:cNvSpPr>
            <a:spLocks noGrp="1"/>
          </p:cNvSpPr>
          <p:nvPr userDrawn="1">
            <p:ph type="pic" sz="quarter" idx="10"/>
          </p:nvPr>
        </p:nvSpPr>
        <p:spPr>
          <a:xfrm>
            <a:off x="0" y="0"/>
            <a:ext cx="6419461" cy="5262575"/>
          </a:xfrm>
          <a:custGeom>
            <a:avLst/>
            <a:gdLst>
              <a:gd name="connsiteX0" fmla="*/ 0 w 6419461"/>
              <a:gd name="connsiteY0" fmla="*/ 0 h 5262575"/>
              <a:gd name="connsiteX1" fmla="*/ 6419461 w 6419461"/>
              <a:gd name="connsiteY1" fmla="*/ 0 h 5262575"/>
              <a:gd name="connsiteX2" fmla="*/ 6154738 w 6419461"/>
              <a:gd name="connsiteY2" fmla="*/ 3238503 h 5262575"/>
              <a:gd name="connsiteX3" fmla="*/ 6135688 w 6419461"/>
              <a:gd name="connsiteY3" fmla="*/ 3328991 h 5262575"/>
              <a:gd name="connsiteX4" fmla="*/ 6091238 w 6419461"/>
              <a:gd name="connsiteY4" fmla="*/ 3405191 h 5262575"/>
              <a:gd name="connsiteX5" fmla="*/ 5730875 w 6419461"/>
              <a:gd name="connsiteY5" fmla="*/ 3641728 h 5262575"/>
              <a:gd name="connsiteX6" fmla="*/ 3127375 w 6419461"/>
              <a:gd name="connsiteY6" fmla="*/ 5119691 h 5262575"/>
              <a:gd name="connsiteX7" fmla="*/ 2973388 w 6419461"/>
              <a:gd name="connsiteY7" fmla="*/ 5211766 h 5262575"/>
              <a:gd name="connsiteX8" fmla="*/ 2801938 w 6419461"/>
              <a:gd name="connsiteY8" fmla="*/ 5262566 h 5262575"/>
              <a:gd name="connsiteX9" fmla="*/ 2630488 w 6419461"/>
              <a:gd name="connsiteY9" fmla="*/ 5208591 h 5262575"/>
              <a:gd name="connsiteX10" fmla="*/ 2206625 w 6419461"/>
              <a:gd name="connsiteY10" fmla="*/ 4967291 h 5262575"/>
              <a:gd name="connsiteX11" fmla="*/ 0 w 6419461"/>
              <a:gd name="connsiteY11" fmla="*/ 3709991 h 526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19461" h="5262575">
                <a:moveTo>
                  <a:pt x="0" y="0"/>
                </a:moveTo>
                <a:lnTo>
                  <a:pt x="6419461" y="0"/>
                </a:lnTo>
                <a:lnTo>
                  <a:pt x="6154738" y="3238503"/>
                </a:lnTo>
                <a:lnTo>
                  <a:pt x="6135688" y="3328991"/>
                </a:lnTo>
                <a:lnTo>
                  <a:pt x="6091238" y="3405191"/>
                </a:lnTo>
                <a:cubicBezTo>
                  <a:pt x="6070600" y="3425828"/>
                  <a:pt x="6005777" y="3486153"/>
                  <a:pt x="5730875" y="3641728"/>
                </a:cubicBezTo>
                <a:lnTo>
                  <a:pt x="3127375" y="5119691"/>
                </a:lnTo>
                <a:lnTo>
                  <a:pt x="2973388" y="5211766"/>
                </a:lnTo>
                <a:cubicBezTo>
                  <a:pt x="2933171" y="5242458"/>
                  <a:pt x="2859088" y="5263095"/>
                  <a:pt x="2801938" y="5262566"/>
                </a:cubicBezTo>
                <a:cubicBezTo>
                  <a:pt x="2744788" y="5262037"/>
                  <a:pt x="2721505" y="5256216"/>
                  <a:pt x="2630488" y="5208591"/>
                </a:cubicBezTo>
                <a:cubicBezTo>
                  <a:pt x="2379134" y="5068891"/>
                  <a:pt x="2645040" y="5217058"/>
                  <a:pt x="2206625" y="4967291"/>
                </a:cubicBezTo>
                <a:lnTo>
                  <a:pt x="0" y="3709991"/>
                </a:lnTo>
                <a:close/>
              </a:path>
            </a:pathLst>
          </a:custGeom>
        </p:spPr>
        <p:txBody>
          <a:bodyPr wrap="square">
            <a:noAutofit/>
          </a:bodyPr>
          <a:lstStyle/>
          <a:p>
            <a:r>
              <a:rPr lang="en-US" dirty="0"/>
              <a:t>Click icon to add picture</a:t>
            </a:r>
          </a:p>
        </p:txBody>
      </p:sp>
      <p:pic>
        <p:nvPicPr>
          <p:cNvPr id="4" name="Picture 3">
            <a:extLst>
              <a:ext uri="{FF2B5EF4-FFF2-40B4-BE49-F238E27FC236}">
                <a16:creationId xmlns:a16="http://schemas.microsoft.com/office/drawing/2014/main" id="{13677AA4-062E-904F-9639-9DC8359A8167}"/>
              </a:ext>
            </a:extLst>
          </p:cNvPr>
          <p:cNvPicPr>
            <a:picLocks noChangeAspect="1"/>
          </p:cNvPicPr>
          <p:nvPr userDrawn="1"/>
        </p:nvPicPr>
        <p:blipFill>
          <a:blip r:embed="rId3"/>
          <a:stretch>
            <a:fillRect/>
          </a:stretch>
        </p:blipFill>
        <p:spPr>
          <a:xfrm>
            <a:off x="-3641" y="0"/>
            <a:ext cx="6959600" cy="5816600"/>
          </a:xfrm>
          <a:prstGeom prst="rect">
            <a:avLst/>
          </a:prstGeom>
        </p:spPr>
      </p:pic>
      <p:sp>
        <p:nvSpPr>
          <p:cNvPr id="2" name="Title 1">
            <a:extLst>
              <a:ext uri="{FF2B5EF4-FFF2-40B4-BE49-F238E27FC236}">
                <a16:creationId xmlns:a16="http://schemas.microsoft.com/office/drawing/2014/main" id="{A5BDF14F-8B18-9B44-BDCF-728192289412}"/>
              </a:ext>
            </a:extLst>
          </p:cNvPr>
          <p:cNvSpPr>
            <a:spLocks noGrp="1"/>
          </p:cNvSpPr>
          <p:nvPr>
            <p:ph type="ctrTitle" hasCustomPrompt="1"/>
          </p:nvPr>
        </p:nvSpPr>
        <p:spPr>
          <a:xfrm>
            <a:off x="5539408" y="3408363"/>
            <a:ext cx="6191675" cy="2621375"/>
          </a:xfrm>
        </p:spPr>
        <p:txBody>
          <a:bodyPr anchor="ctr">
            <a:normAutofit/>
          </a:bodyPr>
          <a:lstStyle>
            <a:lvl1pPr algn="r">
              <a:defRPr sz="3500" b="1" i="0">
                <a:solidFill>
                  <a:srgbClr val="D02A2A"/>
                </a:solidFill>
                <a:latin typeface="Gotham Bold" panose="02000604030000020004" pitchFamily="2" charset="0"/>
              </a:defRPr>
            </a:lvl1pPr>
          </a:lstStyle>
          <a:p>
            <a:r>
              <a:rPr lang="en-US" dirty="0"/>
              <a:t>INSERT TITLE OF PRESENTATION HERE</a:t>
            </a:r>
          </a:p>
        </p:txBody>
      </p:sp>
    </p:spTree>
    <p:extLst>
      <p:ext uri="{BB962C8B-B14F-4D97-AF65-F5344CB8AC3E}">
        <p14:creationId xmlns:p14="http://schemas.microsoft.com/office/powerpoint/2010/main" val="2769566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DIVIDER SLID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AE3517-3D4C-BD4A-AA46-02560CA6BF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2225520-0342-2849-9A56-AC60B97AB9C9}"/>
              </a:ext>
            </a:extLst>
          </p:cNvPr>
          <p:cNvPicPr>
            <a:picLocks noChangeAspect="1"/>
          </p:cNvPicPr>
          <p:nvPr userDrawn="1"/>
        </p:nvPicPr>
        <p:blipFill>
          <a:blip r:embed="rId3"/>
          <a:stretch>
            <a:fillRect/>
          </a:stretch>
        </p:blipFill>
        <p:spPr>
          <a:xfrm>
            <a:off x="11077234" y="5892765"/>
            <a:ext cx="786491" cy="786491"/>
          </a:xfrm>
          <a:prstGeom prst="rect">
            <a:avLst/>
          </a:prstGeom>
        </p:spPr>
      </p:pic>
      <p:sp>
        <p:nvSpPr>
          <p:cNvPr id="7" name="Title 1">
            <a:extLst>
              <a:ext uri="{FF2B5EF4-FFF2-40B4-BE49-F238E27FC236}">
                <a16:creationId xmlns:a16="http://schemas.microsoft.com/office/drawing/2014/main" id="{EDDC8F0E-14AC-D346-93D1-30A817F2AE61}"/>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latin typeface="Gotham Medium Regular" panose="02000603030000020004" pitchFamily="2" charset="77"/>
              </a:defRPr>
            </a:lvl1pPr>
          </a:lstStyle>
          <a:p>
            <a:r>
              <a:rPr lang="en-US" dirty="0"/>
              <a:t>Click to edit Master title style</a:t>
            </a:r>
          </a:p>
        </p:txBody>
      </p:sp>
      <p:sp>
        <p:nvSpPr>
          <p:cNvPr id="9" name="Subtitle 2">
            <a:extLst>
              <a:ext uri="{FF2B5EF4-FFF2-40B4-BE49-F238E27FC236}">
                <a16:creationId xmlns:a16="http://schemas.microsoft.com/office/drawing/2014/main" id="{D2DD9815-A865-E945-AD91-A30D5027D38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b="0" i="0">
                <a:solidFill>
                  <a:schemeClr val="bg1"/>
                </a:solidFill>
                <a:latin typeface="Gotham Medium Regular" panose="0200060303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object 6">
            <a:extLst>
              <a:ext uri="{FF2B5EF4-FFF2-40B4-BE49-F238E27FC236}">
                <a16:creationId xmlns:a16="http://schemas.microsoft.com/office/drawing/2014/main" id="{8A48847B-4D98-2545-BC42-46B1C085F652}"/>
              </a:ext>
            </a:extLst>
          </p:cNvPr>
          <p:cNvSpPr txBox="1"/>
          <p:nvPr userDrawn="1"/>
        </p:nvSpPr>
        <p:spPr>
          <a:xfrm>
            <a:off x="304799" y="6345497"/>
            <a:ext cx="2350477" cy="246221"/>
          </a:xfrm>
          <a:prstGeom prst="rect">
            <a:avLst/>
          </a:prstGeom>
        </p:spPr>
        <p:txBody>
          <a:bodyPr vert="horz" wrap="square" lIns="0" tIns="0" rIns="0" bIns="0" rtlCol="0">
            <a:spAutoFit/>
          </a:bodyPr>
          <a:lstStyle/>
          <a:p>
            <a:pPr marL="60325" marR="5080" indent="-48260">
              <a:lnSpc>
                <a:spcPct val="100000"/>
              </a:lnSpc>
            </a:pPr>
            <a:r>
              <a:rPr lang="en-GB" sz="1600" b="1" i="0" spc="5" dirty="0">
                <a:solidFill>
                  <a:schemeClr val="bg1"/>
                </a:solidFill>
                <a:latin typeface="Gotham Bold Regular" panose="02000603030000020004" pitchFamily="2" charset="77"/>
                <a:cs typeface="Arial Black"/>
              </a:rPr>
              <a:t>LONDONSPORT.ORG</a:t>
            </a:r>
          </a:p>
        </p:txBody>
      </p:sp>
    </p:spTree>
    <p:extLst>
      <p:ext uri="{BB962C8B-B14F-4D97-AF65-F5344CB8AC3E}">
        <p14:creationId xmlns:p14="http://schemas.microsoft.com/office/powerpoint/2010/main" val="3070751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DIVIDER SLIDE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808888-5882-E24C-A462-219F3DDB76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60E8326-37AE-714F-8A32-5C06CEA6A77D}"/>
              </a:ext>
            </a:extLst>
          </p:cNvPr>
          <p:cNvPicPr>
            <a:picLocks noChangeAspect="1"/>
          </p:cNvPicPr>
          <p:nvPr userDrawn="1"/>
        </p:nvPicPr>
        <p:blipFill>
          <a:blip r:embed="rId3"/>
          <a:stretch>
            <a:fillRect/>
          </a:stretch>
        </p:blipFill>
        <p:spPr>
          <a:xfrm>
            <a:off x="11077234" y="5892765"/>
            <a:ext cx="786491" cy="786491"/>
          </a:xfrm>
          <a:prstGeom prst="rect">
            <a:avLst/>
          </a:prstGeom>
        </p:spPr>
      </p:pic>
      <p:sp>
        <p:nvSpPr>
          <p:cNvPr id="9" name="Title 1">
            <a:extLst>
              <a:ext uri="{FF2B5EF4-FFF2-40B4-BE49-F238E27FC236}">
                <a16:creationId xmlns:a16="http://schemas.microsoft.com/office/drawing/2014/main" id="{6250E515-B64A-BB46-836D-420FD0D1C8F1}"/>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latin typeface="Gotham Medium Regular" panose="02000603030000020004" pitchFamily="2" charset="77"/>
              </a:defRPr>
            </a:lvl1pPr>
          </a:lstStyle>
          <a:p>
            <a:r>
              <a:rPr lang="en-US" dirty="0"/>
              <a:t>Click to edit Master title style</a:t>
            </a:r>
          </a:p>
        </p:txBody>
      </p:sp>
      <p:sp>
        <p:nvSpPr>
          <p:cNvPr id="10" name="Subtitle 2">
            <a:extLst>
              <a:ext uri="{FF2B5EF4-FFF2-40B4-BE49-F238E27FC236}">
                <a16:creationId xmlns:a16="http://schemas.microsoft.com/office/drawing/2014/main" id="{0476BDF4-5022-EE44-A8A9-2C0F34E79CE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b="0" i="0">
                <a:solidFill>
                  <a:schemeClr val="bg1"/>
                </a:solidFill>
                <a:latin typeface="Gotham Medium Regular" panose="0200060303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object 6">
            <a:extLst>
              <a:ext uri="{FF2B5EF4-FFF2-40B4-BE49-F238E27FC236}">
                <a16:creationId xmlns:a16="http://schemas.microsoft.com/office/drawing/2014/main" id="{11E39588-15B3-134B-BD16-7D7FAC47DFD8}"/>
              </a:ext>
            </a:extLst>
          </p:cNvPr>
          <p:cNvSpPr txBox="1"/>
          <p:nvPr userDrawn="1"/>
        </p:nvSpPr>
        <p:spPr>
          <a:xfrm>
            <a:off x="304799" y="6345497"/>
            <a:ext cx="2350477" cy="246221"/>
          </a:xfrm>
          <a:prstGeom prst="rect">
            <a:avLst/>
          </a:prstGeom>
        </p:spPr>
        <p:txBody>
          <a:bodyPr vert="horz" wrap="square" lIns="0" tIns="0" rIns="0" bIns="0" rtlCol="0">
            <a:spAutoFit/>
          </a:bodyPr>
          <a:lstStyle/>
          <a:p>
            <a:pPr marL="60325" marR="5080" indent="-48260">
              <a:lnSpc>
                <a:spcPct val="100000"/>
              </a:lnSpc>
            </a:pPr>
            <a:r>
              <a:rPr lang="en-GB" sz="1600" b="1" i="0" spc="5" dirty="0">
                <a:solidFill>
                  <a:schemeClr val="bg1"/>
                </a:solidFill>
                <a:latin typeface="Gotham Bold Regular" panose="02000603030000020004" pitchFamily="2" charset="77"/>
                <a:cs typeface="Arial Black"/>
              </a:rPr>
              <a:t>LONDONSPORT.ORG</a:t>
            </a:r>
          </a:p>
        </p:txBody>
      </p:sp>
    </p:spTree>
    <p:extLst>
      <p:ext uri="{BB962C8B-B14F-4D97-AF65-F5344CB8AC3E}">
        <p14:creationId xmlns:p14="http://schemas.microsoft.com/office/powerpoint/2010/main" val="2741132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DIVIDER SLIDE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9A5C3E-9872-7747-A502-071AEE4359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F22371B-CBEE-9742-AB09-A29F71BC8760}"/>
              </a:ext>
            </a:extLst>
          </p:cNvPr>
          <p:cNvPicPr>
            <a:picLocks noChangeAspect="1"/>
          </p:cNvPicPr>
          <p:nvPr userDrawn="1"/>
        </p:nvPicPr>
        <p:blipFill>
          <a:blip r:embed="rId3"/>
          <a:stretch>
            <a:fillRect/>
          </a:stretch>
        </p:blipFill>
        <p:spPr>
          <a:xfrm>
            <a:off x="11077234" y="5892765"/>
            <a:ext cx="786491" cy="786491"/>
          </a:xfrm>
          <a:prstGeom prst="rect">
            <a:avLst/>
          </a:prstGeom>
        </p:spPr>
      </p:pic>
      <p:sp>
        <p:nvSpPr>
          <p:cNvPr id="8" name="Title 1">
            <a:extLst>
              <a:ext uri="{FF2B5EF4-FFF2-40B4-BE49-F238E27FC236}">
                <a16:creationId xmlns:a16="http://schemas.microsoft.com/office/drawing/2014/main" id="{F825BA47-C131-6540-8223-6DB47076DFD3}"/>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latin typeface="Gotham Medium Regular" panose="02000603030000020004" pitchFamily="2" charset="77"/>
              </a:defRPr>
            </a:lvl1pPr>
          </a:lstStyle>
          <a:p>
            <a:r>
              <a:rPr lang="en-US" dirty="0"/>
              <a:t>Click to edit Master title style</a:t>
            </a:r>
          </a:p>
        </p:txBody>
      </p:sp>
      <p:sp>
        <p:nvSpPr>
          <p:cNvPr id="9" name="Subtitle 2">
            <a:extLst>
              <a:ext uri="{FF2B5EF4-FFF2-40B4-BE49-F238E27FC236}">
                <a16:creationId xmlns:a16="http://schemas.microsoft.com/office/drawing/2014/main" id="{24D32410-D2C0-294D-812A-5E1AC56EFF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b="0" i="0">
                <a:solidFill>
                  <a:schemeClr val="bg1"/>
                </a:solidFill>
                <a:latin typeface="Gotham Medium Regular" panose="0200060303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object 6">
            <a:extLst>
              <a:ext uri="{FF2B5EF4-FFF2-40B4-BE49-F238E27FC236}">
                <a16:creationId xmlns:a16="http://schemas.microsoft.com/office/drawing/2014/main" id="{EDE7169B-30C7-B04A-93B1-9FC981B1ADC0}"/>
              </a:ext>
            </a:extLst>
          </p:cNvPr>
          <p:cNvSpPr txBox="1"/>
          <p:nvPr userDrawn="1"/>
        </p:nvSpPr>
        <p:spPr>
          <a:xfrm>
            <a:off x="304799" y="6345497"/>
            <a:ext cx="2350477" cy="246221"/>
          </a:xfrm>
          <a:prstGeom prst="rect">
            <a:avLst/>
          </a:prstGeom>
        </p:spPr>
        <p:txBody>
          <a:bodyPr vert="horz" wrap="square" lIns="0" tIns="0" rIns="0" bIns="0" rtlCol="0">
            <a:spAutoFit/>
          </a:bodyPr>
          <a:lstStyle/>
          <a:p>
            <a:pPr marL="60325" marR="5080" indent="-48260">
              <a:lnSpc>
                <a:spcPct val="100000"/>
              </a:lnSpc>
            </a:pPr>
            <a:r>
              <a:rPr lang="en-GB" sz="1600" b="1" i="0" spc="5" dirty="0">
                <a:solidFill>
                  <a:schemeClr val="bg1"/>
                </a:solidFill>
                <a:latin typeface="Gotham Bold Regular" panose="02000603030000020004" pitchFamily="2" charset="77"/>
                <a:cs typeface="Arial Black"/>
              </a:rPr>
              <a:t>LONDONSPORT.ORG</a:t>
            </a:r>
          </a:p>
        </p:txBody>
      </p:sp>
    </p:spTree>
    <p:extLst>
      <p:ext uri="{BB962C8B-B14F-4D97-AF65-F5344CB8AC3E}">
        <p14:creationId xmlns:p14="http://schemas.microsoft.com/office/powerpoint/2010/main" val="2140412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DIVIDER SLIDE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236FEF-EBDC-A047-814B-C62A423FEC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4A4385CD-F1C1-B34E-83AE-84E83575EB39}"/>
              </a:ext>
            </a:extLst>
          </p:cNvPr>
          <p:cNvPicPr>
            <a:picLocks noChangeAspect="1"/>
          </p:cNvPicPr>
          <p:nvPr userDrawn="1"/>
        </p:nvPicPr>
        <p:blipFill>
          <a:blip r:embed="rId3"/>
          <a:stretch>
            <a:fillRect/>
          </a:stretch>
        </p:blipFill>
        <p:spPr>
          <a:xfrm>
            <a:off x="11077234" y="5892765"/>
            <a:ext cx="786491" cy="786491"/>
          </a:xfrm>
          <a:prstGeom prst="rect">
            <a:avLst/>
          </a:prstGeom>
        </p:spPr>
      </p:pic>
      <p:sp>
        <p:nvSpPr>
          <p:cNvPr id="8" name="Title 1">
            <a:extLst>
              <a:ext uri="{FF2B5EF4-FFF2-40B4-BE49-F238E27FC236}">
                <a16:creationId xmlns:a16="http://schemas.microsoft.com/office/drawing/2014/main" id="{46CC5889-C11F-AF44-8A00-6A2117A68FE1}"/>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latin typeface="Gotham Medium Regular" panose="02000603030000020004" pitchFamily="2" charset="77"/>
              </a:defRPr>
            </a:lvl1pPr>
          </a:lstStyle>
          <a:p>
            <a:r>
              <a:rPr lang="en-US" dirty="0"/>
              <a:t>Click to edit Master title style</a:t>
            </a:r>
          </a:p>
        </p:txBody>
      </p:sp>
      <p:sp>
        <p:nvSpPr>
          <p:cNvPr id="9" name="Subtitle 2">
            <a:extLst>
              <a:ext uri="{FF2B5EF4-FFF2-40B4-BE49-F238E27FC236}">
                <a16:creationId xmlns:a16="http://schemas.microsoft.com/office/drawing/2014/main" id="{50A543FA-5685-6347-9C1B-3EF1CA252DE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b="0" i="0">
                <a:solidFill>
                  <a:schemeClr val="bg1"/>
                </a:solidFill>
                <a:latin typeface="Gotham Medium Regular" panose="0200060303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object 6">
            <a:extLst>
              <a:ext uri="{FF2B5EF4-FFF2-40B4-BE49-F238E27FC236}">
                <a16:creationId xmlns:a16="http://schemas.microsoft.com/office/drawing/2014/main" id="{59DBE21D-6965-E647-B8A6-A64C3878271F}"/>
              </a:ext>
            </a:extLst>
          </p:cNvPr>
          <p:cNvSpPr txBox="1"/>
          <p:nvPr userDrawn="1"/>
        </p:nvSpPr>
        <p:spPr>
          <a:xfrm>
            <a:off x="304799" y="6345497"/>
            <a:ext cx="2350477" cy="246221"/>
          </a:xfrm>
          <a:prstGeom prst="rect">
            <a:avLst/>
          </a:prstGeom>
        </p:spPr>
        <p:txBody>
          <a:bodyPr vert="horz" wrap="square" lIns="0" tIns="0" rIns="0" bIns="0" rtlCol="0">
            <a:spAutoFit/>
          </a:bodyPr>
          <a:lstStyle/>
          <a:p>
            <a:pPr marL="60325" marR="5080" indent="-48260">
              <a:lnSpc>
                <a:spcPct val="100000"/>
              </a:lnSpc>
            </a:pPr>
            <a:r>
              <a:rPr lang="en-GB" sz="1600" b="1" i="0" spc="5" dirty="0">
                <a:solidFill>
                  <a:schemeClr val="bg1"/>
                </a:solidFill>
                <a:latin typeface="Gotham Bold Regular" panose="02000603030000020004" pitchFamily="2" charset="77"/>
                <a:cs typeface="Arial Black"/>
              </a:rPr>
              <a:t>LONDONSPORT.ORG</a:t>
            </a:r>
          </a:p>
        </p:txBody>
      </p:sp>
    </p:spTree>
    <p:extLst>
      <p:ext uri="{BB962C8B-B14F-4D97-AF65-F5344CB8AC3E}">
        <p14:creationId xmlns:p14="http://schemas.microsoft.com/office/powerpoint/2010/main" val="3266087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DIVIDER SLIDE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F092D9-4051-B24D-9081-E01762DB57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DC7A3B6C-BB8E-7541-8977-B768C7BDA258}"/>
              </a:ext>
            </a:extLst>
          </p:cNvPr>
          <p:cNvPicPr>
            <a:picLocks noChangeAspect="1"/>
          </p:cNvPicPr>
          <p:nvPr userDrawn="1"/>
        </p:nvPicPr>
        <p:blipFill>
          <a:blip r:embed="rId3"/>
          <a:stretch>
            <a:fillRect/>
          </a:stretch>
        </p:blipFill>
        <p:spPr>
          <a:xfrm>
            <a:off x="11077234" y="5892765"/>
            <a:ext cx="786491" cy="786491"/>
          </a:xfrm>
          <a:prstGeom prst="rect">
            <a:avLst/>
          </a:prstGeom>
        </p:spPr>
      </p:pic>
      <p:sp>
        <p:nvSpPr>
          <p:cNvPr id="7" name="object 6">
            <a:extLst>
              <a:ext uri="{FF2B5EF4-FFF2-40B4-BE49-F238E27FC236}">
                <a16:creationId xmlns:a16="http://schemas.microsoft.com/office/drawing/2014/main" id="{4BD5733A-6BCE-684A-90BA-D424AC122943}"/>
              </a:ext>
            </a:extLst>
          </p:cNvPr>
          <p:cNvSpPr txBox="1"/>
          <p:nvPr userDrawn="1"/>
        </p:nvSpPr>
        <p:spPr>
          <a:xfrm>
            <a:off x="304799" y="6345497"/>
            <a:ext cx="2350477" cy="246221"/>
          </a:xfrm>
          <a:prstGeom prst="rect">
            <a:avLst/>
          </a:prstGeom>
        </p:spPr>
        <p:txBody>
          <a:bodyPr vert="horz" wrap="square" lIns="0" tIns="0" rIns="0" bIns="0" rtlCol="0">
            <a:spAutoFit/>
          </a:bodyPr>
          <a:lstStyle/>
          <a:p>
            <a:pPr marL="60325" marR="5080" indent="-48260">
              <a:lnSpc>
                <a:spcPct val="100000"/>
              </a:lnSpc>
            </a:pPr>
            <a:r>
              <a:rPr lang="en-GB" sz="1600" b="1" i="0" spc="5" dirty="0">
                <a:solidFill>
                  <a:schemeClr val="bg1"/>
                </a:solidFill>
                <a:latin typeface="Gotham Bold Regular" panose="02000603030000020004" pitchFamily="2" charset="77"/>
                <a:cs typeface="Arial Black"/>
              </a:rPr>
              <a:t>LONDONSPORT.ORG</a:t>
            </a:r>
          </a:p>
        </p:txBody>
      </p:sp>
      <p:sp>
        <p:nvSpPr>
          <p:cNvPr id="8" name="Title 1">
            <a:extLst>
              <a:ext uri="{FF2B5EF4-FFF2-40B4-BE49-F238E27FC236}">
                <a16:creationId xmlns:a16="http://schemas.microsoft.com/office/drawing/2014/main" id="{C8DBCCEB-F158-C749-9439-096BFEFEEFDF}"/>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latin typeface="Gotham Medium Regular" panose="02000603030000020004" pitchFamily="2" charset="77"/>
              </a:defRPr>
            </a:lvl1pPr>
          </a:lstStyle>
          <a:p>
            <a:r>
              <a:rPr lang="en-US" dirty="0"/>
              <a:t>Click to edit Master title style</a:t>
            </a:r>
          </a:p>
        </p:txBody>
      </p:sp>
      <p:sp>
        <p:nvSpPr>
          <p:cNvPr id="9" name="Subtitle 2">
            <a:extLst>
              <a:ext uri="{FF2B5EF4-FFF2-40B4-BE49-F238E27FC236}">
                <a16:creationId xmlns:a16="http://schemas.microsoft.com/office/drawing/2014/main" id="{0802DA26-A507-C745-A764-3913AF3D6B2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b="0" i="0">
                <a:solidFill>
                  <a:schemeClr val="bg1"/>
                </a:solidFill>
                <a:latin typeface="Gotham Medium Regular" panose="0200060303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48527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NDON SPORT LOGO AND SOCIAL">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3DC216-9E1E-B04E-9294-AA3259E3E649}"/>
              </a:ext>
            </a:extLst>
          </p:cNvPr>
          <p:cNvPicPr>
            <a:picLocks noChangeAspect="1"/>
          </p:cNvPicPr>
          <p:nvPr userDrawn="1"/>
        </p:nvPicPr>
        <p:blipFill>
          <a:blip r:embed="rId2"/>
          <a:stretch>
            <a:fillRect/>
          </a:stretch>
        </p:blipFill>
        <p:spPr>
          <a:xfrm>
            <a:off x="3810000" y="533400"/>
            <a:ext cx="4572000" cy="4572000"/>
          </a:xfrm>
          <a:prstGeom prst="rect">
            <a:avLst/>
          </a:prstGeom>
        </p:spPr>
      </p:pic>
      <p:pic>
        <p:nvPicPr>
          <p:cNvPr id="6" name="Picture 5">
            <a:extLst>
              <a:ext uri="{FF2B5EF4-FFF2-40B4-BE49-F238E27FC236}">
                <a16:creationId xmlns:a16="http://schemas.microsoft.com/office/drawing/2014/main" id="{75B88D26-8335-CA4A-85B8-880D5E1E633D}"/>
              </a:ext>
            </a:extLst>
          </p:cNvPr>
          <p:cNvPicPr>
            <a:picLocks noChangeAspect="1"/>
          </p:cNvPicPr>
          <p:nvPr userDrawn="1"/>
        </p:nvPicPr>
        <p:blipFill>
          <a:blip r:embed="rId3"/>
          <a:stretch>
            <a:fillRect/>
          </a:stretch>
        </p:blipFill>
        <p:spPr>
          <a:xfrm>
            <a:off x="19570" y="0"/>
            <a:ext cx="12152860" cy="6858000"/>
          </a:xfrm>
          <a:prstGeom prst="rect">
            <a:avLst/>
          </a:prstGeom>
        </p:spPr>
      </p:pic>
    </p:spTree>
    <p:extLst>
      <p:ext uri="{BB962C8B-B14F-4D97-AF65-F5344CB8AC3E}">
        <p14:creationId xmlns:p14="http://schemas.microsoft.com/office/powerpoint/2010/main" val="2365367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RAND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FAB91F-9B77-1646-A172-67D08591E7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34127"/>
          </a:xfrm>
          <a:prstGeom prst="rect">
            <a:avLst/>
          </a:prstGeom>
        </p:spPr>
      </p:pic>
    </p:spTree>
    <p:extLst>
      <p:ext uri="{BB962C8B-B14F-4D97-AF65-F5344CB8AC3E}">
        <p14:creationId xmlns:p14="http://schemas.microsoft.com/office/powerpoint/2010/main" val="2873368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RAND SLI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86FD8F-0FF7-E647-A101-BB5A7FC820CA}"/>
              </a:ext>
            </a:extLst>
          </p:cNvPr>
          <p:cNvPicPr>
            <a:picLocks noChangeAspect="1"/>
          </p:cNvPicPr>
          <p:nvPr userDrawn="1"/>
        </p:nvPicPr>
        <p:blipFill>
          <a:blip r:embed="rId2"/>
          <a:stretch>
            <a:fillRect/>
          </a:stretch>
        </p:blipFill>
        <p:spPr>
          <a:xfrm>
            <a:off x="0" y="-1"/>
            <a:ext cx="12192000" cy="6881199"/>
          </a:xfrm>
          <a:prstGeom prst="rect">
            <a:avLst/>
          </a:prstGeom>
        </p:spPr>
      </p:pic>
      <p:pic>
        <p:nvPicPr>
          <p:cNvPr id="8" name="Picture 7">
            <a:extLst>
              <a:ext uri="{FF2B5EF4-FFF2-40B4-BE49-F238E27FC236}">
                <a16:creationId xmlns:a16="http://schemas.microsoft.com/office/drawing/2014/main" id="{2781D49C-6DEE-654E-A150-81618643D71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1342" y="5664200"/>
            <a:ext cx="914400" cy="914400"/>
          </a:xfrm>
          <a:prstGeom prst="rect">
            <a:avLst/>
          </a:prstGeom>
        </p:spPr>
      </p:pic>
    </p:spTree>
    <p:extLst>
      <p:ext uri="{BB962C8B-B14F-4D97-AF65-F5344CB8AC3E}">
        <p14:creationId xmlns:p14="http://schemas.microsoft.com/office/powerpoint/2010/main" val="2785937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WEARENOTSPECTATOR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057EB1-FCCC-1A44-89FA-70D2496B8449}"/>
              </a:ext>
            </a:extLst>
          </p:cNvPr>
          <p:cNvPicPr>
            <a:picLocks noChangeAspect="1"/>
          </p:cNvPicPr>
          <p:nvPr userDrawn="1"/>
        </p:nvPicPr>
        <p:blipFill>
          <a:blip r:embed="rId2"/>
          <a:stretch>
            <a:fillRect/>
          </a:stretch>
        </p:blipFill>
        <p:spPr>
          <a:xfrm>
            <a:off x="-1349086" y="0"/>
            <a:ext cx="15118772" cy="6858000"/>
          </a:xfrm>
          <a:prstGeom prst="rect">
            <a:avLst/>
          </a:prstGeom>
        </p:spPr>
      </p:pic>
      <p:sp>
        <p:nvSpPr>
          <p:cNvPr id="6" name="TextBox 5">
            <a:extLst>
              <a:ext uri="{FF2B5EF4-FFF2-40B4-BE49-F238E27FC236}">
                <a16:creationId xmlns:a16="http://schemas.microsoft.com/office/drawing/2014/main" id="{A95E31C2-4116-0D44-9609-EFD2D5D6B85E}"/>
              </a:ext>
            </a:extLst>
          </p:cNvPr>
          <p:cNvSpPr txBox="1"/>
          <p:nvPr userDrawn="1"/>
        </p:nvSpPr>
        <p:spPr>
          <a:xfrm>
            <a:off x="1475184" y="2998113"/>
            <a:ext cx="9470232" cy="861774"/>
          </a:xfrm>
          <a:prstGeom prst="rect">
            <a:avLst/>
          </a:prstGeom>
          <a:noFill/>
        </p:spPr>
        <p:txBody>
          <a:bodyPr wrap="square" rtlCol="0">
            <a:spAutoFit/>
          </a:bodyPr>
          <a:lstStyle/>
          <a:p>
            <a:pPr algn="ctr"/>
            <a:r>
              <a:rPr lang="en-US" sz="5000" b="1" i="0" dirty="0">
                <a:solidFill>
                  <a:schemeClr val="bg1"/>
                </a:solidFill>
                <a:latin typeface="Gotham Black Regular" panose="02000603030000020004" pitchFamily="2" charset="77"/>
              </a:rPr>
              <a:t>#MostActiveCity</a:t>
            </a:r>
          </a:p>
        </p:txBody>
      </p:sp>
      <p:pic>
        <p:nvPicPr>
          <p:cNvPr id="5" name="Picture 4">
            <a:extLst>
              <a:ext uri="{FF2B5EF4-FFF2-40B4-BE49-F238E27FC236}">
                <a16:creationId xmlns:a16="http://schemas.microsoft.com/office/drawing/2014/main" id="{36C1F6CB-41DB-D541-8FCD-C0BA698C6CB3}"/>
              </a:ext>
            </a:extLst>
          </p:cNvPr>
          <p:cNvPicPr>
            <a:picLocks noChangeAspect="1"/>
          </p:cNvPicPr>
          <p:nvPr userDrawn="1"/>
        </p:nvPicPr>
        <p:blipFill>
          <a:blip r:embed="rId3"/>
          <a:stretch>
            <a:fillRect/>
          </a:stretch>
        </p:blipFill>
        <p:spPr>
          <a:xfrm>
            <a:off x="11077234" y="5892765"/>
            <a:ext cx="786491" cy="786491"/>
          </a:xfrm>
          <a:prstGeom prst="rect">
            <a:avLst/>
          </a:prstGeom>
        </p:spPr>
      </p:pic>
    </p:spTree>
    <p:extLst>
      <p:ext uri="{BB962C8B-B14F-4D97-AF65-F5344CB8AC3E}">
        <p14:creationId xmlns:p14="http://schemas.microsoft.com/office/powerpoint/2010/main" val="625780513"/>
      </p:ext>
    </p:extLst>
  </p:cSld>
  <p:clrMapOvr>
    <a:masterClrMapping/>
  </p:clrMapOvr>
  <p:timing>
    <p:tnLst>
      <p:par>
        <p:cTn id="1" dur="indefinite" restart="never" nodeType="tmRoot">
          <p:childTnLst>
            <p:par>
              <p:cTn id="2"/>
            </p:par>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WEARENOTSPECTATOR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057EB1-FCCC-1A44-89FA-70D2496B8449}"/>
              </a:ext>
            </a:extLst>
          </p:cNvPr>
          <p:cNvPicPr>
            <a:picLocks noChangeAspect="1"/>
          </p:cNvPicPr>
          <p:nvPr userDrawn="1"/>
        </p:nvPicPr>
        <p:blipFill>
          <a:blip r:embed="rId2"/>
          <a:stretch>
            <a:fillRect/>
          </a:stretch>
        </p:blipFill>
        <p:spPr>
          <a:xfrm>
            <a:off x="-1349086" y="0"/>
            <a:ext cx="15118772" cy="6858000"/>
          </a:xfrm>
          <a:prstGeom prst="rect">
            <a:avLst/>
          </a:prstGeom>
        </p:spPr>
      </p:pic>
      <p:sp>
        <p:nvSpPr>
          <p:cNvPr id="6" name="TextBox 5">
            <a:extLst>
              <a:ext uri="{FF2B5EF4-FFF2-40B4-BE49-F238E27FC236}">
                <a16:creationId xmlns:a16="http://schemas.microsoft.com/office/drawing/2014/main" id="{A95E31C2-4116-0D44-9609-EFD2D5D6B85E}"/>
              </a:ext>
            </a:extLst>
          </p:cNvPr>
          <p:cNvSpPr txBox="1"/>
          <p:nvPr userDrawn="1"/>
        </p:nvSpPr>
        <p:spPr>
          <a:xfrm>
            <a:off x="1360883" y="2301315"/>
            <a:ext cx="9470232" cy="861774"/>
          </a:xfrm>
          <a:prstGeom prst="rect">
            <a:avLst/>
          </a:prstGeom>
          <a:noFill/>
        </p:spPr>
        <p:txBody>
          <a:bodyPr wrap="square" rtlCol="0">
            <a:spAutoFit/>
          </a:bodyPr>
          <a:lstStyle/>
          <a:p>
            <a:pPr algn="ctr"/>
            <a:r>
              <a:rPr lang="en-US" sz="5000" b="1" i="0" dirty="0">
                <a:solidFill>
                  <a:schemeClr val="bg1"/>
                </a:solidFill>
                <a:latin typeface="Gotham Black Regular" panose="02000603030000020004" pitchFamily="2" charset="77"/>
              </a:rPr>
              <a:t>#MostActiveCity</a:t>
            </a:r>
          </a:p>
        </p:txBody>
      </p:sp>
      <p:pic>
        <p:nvPicPr>
          <p:cNvPr id="5" name="Picture 4">
            <a:extLst>
              <a:ext uri="{FF2B5EF4-FFF2-40B4-BE49-F238E27FC236}">
                <a16:creationId xmlns:a16="http://schemas.microsoft.com/office/drawing/2014/main" id="{36C1F6CB-41DB-D541-8FCD-C0BA698C6CB3}"/>
              </a:ext>
            </a:extLst>
          </p:cNvPr>
          <p:cNvPicPr>
            <a:picLocks noChangeAspect="1"/>
          </p:cNvPicPr>
          <p:nvPr userDrawn="1"/>
        </p:nvPicPr>
        <p:blipFill>
          <a:blip r:embed="rId3"/>
          <a:stretch>
            <a:fillRect/>
          </a:stretch>
        </p:blipFill>
        <p:spPr>
          <a:xfrm>
            <a:off x="5059645" y="3635834"/>
            <a:ext cx="2072709" cy="2072709"/>
          </a:xfrm>
          <a:prstGeom prst="rect">
            <a:avLst/>
          </a:prstGeom>
        </p:spPr>
      </p:pic>
    </p:spTree>
    <p:extLst>
      <p:ext uri="{BB962C8B-B14F-4D97-AF65-F5344CB8AC3E}">
        <p14:creationId xmlns:p14="http://schemas.microsoft.com/office/powerpoint/2010/main" val="1443012011"/>
      </p:ext>
    </p:extLst>
  </p:cSld>
  <p:clrMapOvr>
    <a:masterClrMapping/>
  </p:clrMapOvr>
  <p:timing>
    <p:tnLst>
      <p:par>
        <p:cTn id="1" dur="indefinite" restart="never" nodeType="tmRoot">
          <p:childTnLst>
            <p:par>
              <p:cTn id="2"/>
            </p:par>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404ABBF-4D17-FE4C-B6D3-1CDBD1AEB32C}"/>
              </a:ext>
            </a:extLst>
          </p:cNvPr>
          <p:cNvPicPr>
            <a:picLocks noChangeAspect="1"/>
          </p:cNvPicPr>
          <p:nvPr/>
        </p:nvPicPr>
        <p:blipFill>
          <a:blip r:embed="rId2"/>
          <a:stretch>
            <a:fillRect/>
          </a:stretch>
        </p:blipFill>
        <p:spPr>
          <a:xfrm>
            <a:off x="11077234" y="5892765"/>
            <a:ext cx="786491" cy="786491"/>
          </a:xfrm>
          <a:prstGeom prst="rect">
            <a:avLst/>
          </a:prstGeom>
        </p:spPr>
      </p:pic>
      <p:pic>
        <p:nvPicPr>
          <p:cNvPr id="5" name="Picture 4">
            <a:extLst>
              <a:ext uri="{FF2B5EF4-FFF2-40B4-BE49-F238E27FC236}">
                <a16:creationId xmlns:a16="http://schemas.microsoft.com/office/drawing/2014/main" id="{FFF40741-D4AC-6341-B13A-0760A4D6120F}"/>
              </a:ext>
            </a:extLst>
          </p:cNvPr>
          <p:cNvPicPr>
            <a:picLocks noChangeAspect="1"/>
          </p:cNvPicPr>
          <p:nvPr userDrawn="1"/>
        </p:nvPicPr>
        <p:blipFill>
          <a:blip r:embed="rId3"/>
          <a:stretch>
            <a:fillRect/>
          </a:stretch>
        </p:blipFill>
        <p:spPr>
          <a:xfrm>
            <a:off x="11077234" y="5834888"/>
            <a:ext cx="898866" cy="898866"/>
          </a:xfrm>
          <a:prstGeom prst="rect">
            <a:avLst/>
          </a:prstGeom>
        </p:spPr>
      </p:pic>
      <p:pic>
        <p:nvPicPr>
          <p:cNvPr id="17" name="Picture 16">
            <a:extLst>
              <a:ext uri="{FF2B5EF4-FFF2-40B4-BE49-F238E27FC236}">
                <a16:creationId xmlns:a16="http://schemas.microsoft.com/office/drawing/2014/main" id="{A2DACA1B-785F-1E44-B620-7B2128AABC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48382" y="-5485175"/>
            <a:ext cx="6858000" cy="6858000"/>
          </a:xfrm>
          <a:prstGeom prst="rect">
            <a:avLst/>
          </a:prstGeom>
        </p:spPr>
      </p:pic>
      <p:sp>
        <p:nvSpPr>
          <p:cNvPr id="9" name="Title 1">
            <a:extLst>
              <a:ext uri="{FF2B5EF4-FFF2-40B4-BE49-F238E27FC236}">
                <a16:creationId xmlns:a16="http://schemas.microsoft.com/office/drawing/2014/main" id="{7601E00E-C75E-5F48-BB3B-868E806B5CDA}"/>
              </a:ext>
            </a:extLst>
          </p:cNvPr>
          <p:cNvSpPr>
            <a:spLocks noGrp="1"/>
          </p:cNvSpPr>
          <p:nvPr>
            <p:ph type="title" hasCustomPrompt="1"/>
          </p:nvPr>
        </p:nvSpPr>
        <p:spPr>
          <a:xfrm>
            <a:off x="334108" y="290984"/>
            <a:ext cx="11019692" cy="612954"/>
          </a:xfrm>
        </p:spPr>
        <p:txBody>
          <a:bodyPr>
            <a:normAutofit/>
          </a:bodyPr>
          <a:lstStyle>
            <a:lvl1pPr>
              <a:defRPr sz="3000"/>
            </a:lvl1pPr>
          </a:lstStyle>
          <a:p>
            <a:r>
              <a:rPr lang="en-US" dirty="0"/>
              <a:t>INSERT TITLE HERE</a:t>
            </a:r>
          </a:p>
        </p:txBody>
      </p:sp>
      <p:sp>
        <p:nvSpPr>
          <p:cNvPr id="3" name="Content Placeholder 2">
            <a:extLst>
              <a:ext uri="{FF2B5EF4-FFF2-40B4-BE49-F238E27FC236}">
                <a16:creationId xmlns:a16="http://schemas.microsoft.com/office/drawing/2014/main" id="{FB72A7F1-A7A3-4402-9D72-F7FF5243165D}"/>
              </a:ext>
            </a:extLst>
          </p:cNvPr>
          <p:cNvSpPr>
            <a:spLocks noGrp="1"/>
          </p:cNvSpPr>
          <p:nvPr>
            <p:ph sz="quarter" idx="10"/>
          </p:nvPr>
        </p:nvSpPr>
        <p:spPr>
          <a:xfrm>
            <a:off x="333375" y="1012825"/>
            <a:ext cx="11020425" cy="52784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006563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E ARE NOT SPECTATOR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67813F-3A71-6F4A-A753-C87BA79823F9}"/>
              </a:ext>
            </a:extLst>
          </p:cNvPr>
          <p:cNvPicPr>
            <a:picLocks noChangeAspect="1"/>
          </p:cNvPicPr>
          <p:nvPr userDrawn="1"/>
        </p:nvPicPr>
        <p:blipFill>
          <a:blip r:embed="rId2"/>
          <a:stretch>
            <a:fillRect/>
          </a:stretch>
        </p:blipFill>
        <p:spPr>
          <a:xfrm>
            <a:off x="-1525178" y="0"/>
            <a:ext cx="15242356" cy="6858000"/>
          </a:xfrm>
          <a:prstGeom prst="rect">
            <a:avLst/>
          </a:prstGeom>
        </p:spPr>
      </p:pic>
      <p:pic>
        <p:nvPicPr>
          <p:cNvPr id="3" name="Picture 2">
            <a:extLst>
              <a:ext uri="{FF2B5EF4-FFF2-40B4-BE49-F238E27FC236}">
                <a16:creationId xmlns:a16="http://schemas.microsoft.com/office/drawing/2014/main" id="{2D6495BA-44DC-D541-B50A-42F40E2D231C}"/>
              </a:ext>
            </a:extLst>
          </p:cNvPr>
          <p:cNvPicPr>
            <a:picLocks noChangeAspect="1"/>
          </p:cNvPicPr>
          <p:nvPr userDrawn="1"/>
        </p:nvPicPr>
        <p:blipFill>
          <a:blip r:embed="rId3"/>
          <a:stretch>
            <a:fillRect/>
          </a:stretch>
        </p:blipFill>
        <p:spPr>
          <a:xfrm>
            <a:off x="11077234" y="5892765"/>
            <a:ext cx="786491" cy="786491"/>
          </a:xfrm>
          <a:prstGeom prst="rect">
            <a:avLst/>
          </a:prstGeom>
        </p:spPr>
      </p:pic>
    </p:spTree>
    <p:extLst>
      <p:ext uri="{BB962C8B-B14F-4D97-AF65-F5344CB8AC3E}">
        <p14:creationId xmlns:p14="http://schemas.microsoft.com/office/powerpoint/2010/main" val="3023700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EARENOTSPECTATOR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057EB1-FCCC-1A44-89FA-70D2496B8449}"/>
              </a:ext>
            </a:extLst>
          </p:cNvPr>
          <p:cNvPicPr>
            <a:picLocks noChangeAspect="1"/>
          </p:cNvPicPr>
          <p:nvPr userDrawn="1"/>
        </p:nvPicPr>
        <p:blipFill>
          <a:blip r:embed="rId2"/>
          <a:stretch>
            <a:fillRect/>
          </a:stretch>
        </p:blipFill>
        <p:spPr>
          <a:xfrm>
            <a:off x="-1359972" y="0"/>
            <a:ext cx="15118772" cy="6858000"/>
          </a:xfrm>
          <a:prstGeom prst="rect">
            <a:avLst/>
          </a:prstGeom>
        </p:spPr>
      </p:pic>
      <p:sp>
        <p:nvSpPr>
          <p:cNvPr id="6" name="TextBox 5">
            <a:extLst>
              <a:ext uri="{FF2B5EF4-FFF2-40B4-BE49-F238E27FC236}">
                <a16:creationId xmlns:a16="http://schemas.microsoft.com/office/drawing/2014/main" id="{A95E31C2-4116-0D44-9609-EFD2D5D6B85E}"/>
              </a:ext>
            </a:extLst>
          </p:cNvPr>
          <p:cNvSpPr txBox="1"/>
          <p:nvPr userDrawn="1"/>
        </p:nvSpPr>
        <p:spPr>
          <a:xfrm>
            <a:off x="1475184" y="2998113"/>
            <a:ext cx="9470232" cy="861774"/>
          </a:xfrm>
          <a:prstGeom prst="rect">
            <a:avLst/>
          </a:prstGeom>
          <a:noFill/>
        </p:spPr>
        <p:txBody>
          <a:bodyPr wrap="square" rtlCol="0">
            <a:spAutoFit/>
          </a:bodyPr>
          <a:lstStyle/>
          <a:p>
            <a:pPr algn="ctr"/>
            <a:r>
              <a:rPr lang="en-US" sz="5000" b="1" i="0" dirty="0">
                <a:solidFill>
                  <a:schemeClr val="bg1"/>
                </a:solidFill>
                <a:latin typeface="Gotham Black Regular" panose="02000603030000020004" pitchFamily="2" charset="77"/>
              </a:rPr>
              <a:t>#WeAreNotSpectators</a:t>
            </a:r>
          </a:p>
        </p:txBody>
      </p:sp>
      <p:pic>
        <p:nvPicPr>
          <p:cNvPr id="5" name="Picture 4">
            <a:extLst>
              <a:ext uri="{FF2B5EF4-FFF2-40B4-BE49-F238E27FC236}">
                <a16:creationId xmlns:a16="http://schemas.microsoft.com/office/drawing/2014/main" id="{336D217F-63C8-894A-A72A-4BFD98379347}"/>
              </a:ext>
            </a:extLst>
          </p:cNvPr>
          <p:cNvPicPr>
            <a:picLocks noChangeAspect="1"/>
          </p:cNvPicPr>
          <p:nvPr userDrawn="1"/>
        </p:nvPicPr>
        <p:blipFill>
          <a:blip r:embed="rId3"/>
          <a:stretch>
            <a:fillRect/>
          </a:stretch>
        </p:blipFill>
        <p:spPr>
          <a:xfrm>
            <a:off x="11077234" y="5892765"/>
            <a:ext cx="786491" cy="786491"/>
          </a:xfrm>
          <a:prstGeom prst="rect">
            <a:avLst/>
          </a:prstGeom>
        </p:spPr>
      </p:pic>
    </p:spTree>
    <p:extLst>
      <p:ext uri="{BB962C8B-B14F-4D97-AF65-F5344CB8AC3E}">
        <p14:creationId xmlns:p14="http://schemas.microsoft.com/office/powerpoint/2010/main" val="2182877976"/>
      </p:ext>
    </p:extLst>
  </p:cSld>
  <p:clrMapOvr>
    <a:masterClrMapping/>
  </p:clrMapOvr>
  <p:timing>
    <p:tnLst>
      <p:par>
        <p:cTn id="1" dur="indefinite" restart="never" nodeType="tmRoot">
          <p:childTnLst>
            <p:par>
              <p:cTn id="2"/>
            </p:par>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NDON SKYLIN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057EB1-FCCC-1A44-89FA-70D2496B8449}"/>
              </a:ext>
            </a:extLst>
          </p:cNvPr>
          <p:cNvPicPr>
            <a:picLocks noChangeAspect="1"/>
          </p:cNvPicPr>
          <p:nvPr userDrawn="1"/>
        </p:nvPicPr>
        <p:blipFill>
          <a:blip r:embed="rId2"/>
          <a:stretch>
            <a:fillRect/>
          </a:stretch>
        </p:blipFill>
        <p:spPr>
          <a:xfrm>
            <a:off x="-1463386" y="0"/>
            <a:ext cx="15118772" cy="6858000"/>
          </a:xfrm>
          <a:prstGeom prst="rect">
            <a:avLst/>
          </a:prstGeom>
        </p:spPr>
      </p:pic>
    </p:spTree>
    <p:extLst>
      <p:ext uri="{BB962C8B-B14F-4D97-AF65-F5344CB8AC3E}">
        <p14:creationId xmlns:p14="http://schemas.microsoft.com/office/powerpoint/2010/main" val="3224091137"/>
      </p:ext>
    </p:extLst>
  </p:cSld>
  <p:clrMapOvr>
    <a:masterClrMapping/>
  </p:clrMapOvr>
  <p:timing>
    <p:tnLst>
      <p:par>
        <p:cTn id="1" dur="indefinite" restart="never" nodeType="tmRoot">
          <p:childTnLst>
            <p:par>
              <p:cTn id="2"/>
            </p:par>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DF589EA0-1AB0-7B46-AC40-E8C2A8F8DF4C}"/>
              </a:ext>
            </a:extLst>
          </p:cNvPr>
          <p:cNvSpPr>
            <a:spLocks noGrp="1"/>
          </p:cNvSpPr>
          <p:nvPr>
            <p:ph sz="half" idx="10" hasCustomPrompt="1"/>
          </p:nvPr>
        </p:nvSpPr>
        <p:spPr>
          <a:xfrm>
            <a:off x="6096000" y="1026694"/>
            <a:ext cx="4544291" cy="2402306"/>
          </a:xfrm>
          <a:prstGeom prst="rect">
            <a:avLst/>
          </a:prstGeom>
        </p:spPr>
        <p:txBody>
          <a:bodyPr/>
          <a:lstStyle>
            <a:lvl1pPr>
              <a:defRPr sz="2000" b="0" i="0">
                <a:latin typeface="Gotham Light Regular" panose="02000603030000020004" pitchFamily="2" charset="77"/>
              </a:defRPr>
            </a:lvl1pPr>
          </a:lstStyle>
          <a:p>
            <a:pPr lvl="0"/>
            <a:r>
              <a:rPr lang="en-US" dirty="0"/>
              <a:t>Insert images or video’s here</a:t>
            </a:r>
          </a:p>
        </p:txBody>
      </p:sp>
      <p:sp>
        <p:nvSpPr>
          <p:cNvPr id="10" name="Content Placeholder 5">
            <a:extLst>
              <a:ext uri="{FF2B5EF4-FFF2-40B4-BE49-F238E27FC236}">
                <a16:creationId xmlns:a16="http://schemas.microsoft.com/office/drawing/2014/main" id="{4A1F9225-6D4D-3543-A2A1-ED5212E36013}"/>
              </a:ext>
            </a:extLst>
          </p:cNvPr>
          <p:cNvSpPr>
            <a:spLocks noGrp="1"/>
          </p:cNvSpPr>
          <p:nvPr>
            <p:ph sz="half" idx="12" hasCustomPrompt="1"/>
          </p:nvPr>
        </p:nvSpPr>
        <p:spPr>
          <a:xfrm>
            <a:off x="6096000" y="3524895"/>
            <a:ext cx="4544291" cy="2230471"/>
          </a:xfrm>
          <a:prstGeom prst="rect">
            <a:avLst/>
          </a:prstGeom>
        </p:spPr>
        <p:txBody>
          <a:bodyPr/>
          <a:lstStyle>
            <a:lvl1pPr>
              <a:defRPr sz="2000" b="0" i="0">
                <a:latin typeface="Gotham Light Regular" panose="02000603030000020004" pitchFamily="2" charset="77"/>
              </a:defRPr>
            </a:lvl1pPr>
          </a:lstStyle>
          <a:p>
            <a:pPr lvl="0"/>
            <a:r>
              <a:rPr lang="en-US" dirty="0"/>
              <a:t>Insert Images or video’s here</a:t>
            </a:r>
          </a:p>
        </p:txBody>
      </p:sp>
      <p:pic>
        <p:nvPicPr>
          <p:cNvPr id="14" name="Picture 13">
            <a:extLst>
              <a:ext uri="{FF2B5EF4-FFF2-40B4-BE49-F238E27FC236}">
                <a16:creationId xmlns:a16="http://schemas.microsoft.com/office/drawing/2014/main" id="{3404ABBF-4D17-FE4C-B6D3-1CDBD1AEB32C}"/>
              </a:ext>
            </a:extLst>
          </p:cNvPr>
          <p:cNvPicPr>
            <a:picLocks noChangeAspect="1"/>
          </p:cNvPicPr>
          <p:nvPr/>
        </p:nvPicPr>
        <p:blipFill>
          <a:blip r:embed="rId2"/>
          <a:stretch>
            <a:fillRect/>
          </a:stretch>
        </p:blipFill>
        <p:spPr>
          <a:xfrm>
            <a:off x="11077234" y="5892765"/>
            <a:ext cx="786491" cy="786491"/>
          </a:xfrm>
          <a:prstGeom prst="rect">
            <a:avLst/>
          </a:prstGeom>
        </p:spPr>
      </p:pic>
      <p:sp>
        <p:nvSpPr>
          <p:cNvPr id="16" name="Content Placeholder 2">
            <a:extLst>
              <a:ext uri="{FF2B5EF4-FFF2-40B4-BE49-F238E27FC236}">
                <a16:creationId xmlns:a16="http://schemas.microsoft.com/office/drawing/2014/main" id="{4E44A840-304E-0143-A96E-D428C0BCEBFA}"/>
              </a:ext>
            </a:extLst>
          </p:cNvPr>
          <p:cNvSpPr>
            <a:spLocks noGrp="1"/>
          </p:cNvSpPr>
          <p:nvPr>
            <p:ph sz="half" idx="1" hasCustomPrompt="1"/>
          </p:nvPr>
        </p:nvSpPr>
        <p:spPr>
          <a:xfrm>
            <a:off x="334108" y="1026694"/>
            <a:ext cx="5584092" cy="4728671"/>
          </a:xfrm>
          <a:prstGeom prst="rect">
            <a:avLst/>
          </a:prstGeom>
        </p:spPr>
        <p:txBody>
          <a:bodyPr/>
          <a:lstStyle>
            <a:lvl1pPr>
              <a:defRPr sz="2000" b="0" i="0">
                <a:latin typeface="Gotham Light Regular" panose="02000603030000020004" pitchFamily="2" charset="77"/>
              </a:defRPr>
            </a:lvl1pPr>
          </a:lstStyle>
          <a:p>
            <a:pPr lvl="0"/>
            <a:r>
              <a:rPr lang="en-US" dirty="0"/>
              <a:t>Insert links to any video’s, tweets, news items, radio shows </a:t>
            </a:r>
            <a:r>
              <a:rPr lang="en-US" dirty="0" err="1"/>
              <a:t>etc</a:t>
            </a:r>
            <a:r>
              <a:rPr lang="en-US" dirty="0"/>
              <a:t>…. here</a:t>
            </a:r>
          </a:p>
        </p:txBody>
      </p:sp>
      <p:pic>
        <p:nvPicPr>
          <p:cNvPr id="5" name="Picture 4">
            <a:extLst>
              <a:ext uri="{FF2B5EF4-FFF2-40B4-BE49-F238E27FC236}">
                <a16:creationId xmlns:a16="http://schemas.microsoft.com/office/drawing/2014/main" id="{FFF40741-D4AC-6341-B13A-0760A4D6120F}"/>
              </a:ext>
            </a:extLst>
          </p:cNvPr>
          <p:cNvPicPr>
            <a:picLocks noChangeAspect="1"/>
          </p:cNvPicPr>
          <p:nvPr userDrawn="1"/>
        </p:nvPicPr>
        <p:blipFill>
          <a:blip r:embed="rId3"/>
          <a:stretch>
            <a:fillRect/>
          </a:stretch>
        </p:blipFill>
        <p:spPr>
          <a:xfrm>
            <a:off x="11077234" y="5834888"/>
            <a:ext cx="898866" cy="898866"/>
          </a:xfrm>
          <a:prstGeom prst="rect">
            <a:avLst/>
          </a:prstGeom>
        </p:spPr>
      </p:pic>
      <p:pic>
        <p:nvPicPr>
          <p:cNvPr id="17" name="Picture 16">
            <a:extLst>
              <a:ext uri="{FF2B5EF4-FFF2-40B4-BE49-F238E27FC236}">
                <a16:creationId xmlns:a16="http://schemas.microsoft.com/office/drawing/2014/main" id="{A2DACA1B-785F-1E44-B620-7B2128AABC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48382" y="-5485175"/>
            <a:ext cx="6858000" cy="6858000"/>
          </a:xfrm>
          <a:prstGeom prst="rect">
            <a:avLst/>
          </a:prstGeom>
        </p:spPr>
      </p:pic>
      <p:sp>
        <p:nvSpPr>
          <p:cNvPr id="9" name="Title 1">
            <a:extLst>
              <a:ext uri="{FF2B5EF4-FFF2-40B4-BE49-F238E27FC236}">
                <a16:creationId xmlns:a16="http://schemas.microsoft.com/office/drawing/2014/main" id="{7601E00E-C75E-5F48-BB3B-868E806B5CDA}"/>
              </a:ext>
            </a:extLst>
          </p:cNvPr>
          <p:cNvSpPr>
            <a:spLocks noGrp="1"/>
          </p:cNvSpPr>
          <p:nvPr>
            <p:ph type="title" hasCustomPrompt="1"/>
          </p:nvPr>
        </p:nvSpPr>
        <p:spPr>
          <a:xfrm>
            <a:off x="334108" y="290984"/>
            <a:ext cx="11019692" cy="612954"/>
          </a:xfrm>
        </p:spPr>
        <p:txBody>
          <a:bodyPr>
            <a:normAutofit/>
          </a:bodyPr>
          <a:lstStyle>
            <a:lvl1pPr>
              <a:defRPr sz="3000"/>
            </a:lvl1pPr>
          </a:lstStyle>
          <a:p>
            <a:r>
              <a:rPr lang="en-US" dirty="0"/>
              <a:t>INSERT TITLE HERE</a:t>
            </a:r>
          </a:p>
        </p:txBody>
      </p:sp>
    </p:spTree>
    <p:extLst>
      <p:ext uri="{BB962C8B-B14F-4D97-AF65-F5344CB8AC3E}">
        <p14:creationId xmlns:p14="http://schemas.microsoft.com/office/powerpoint/2010/main" val="1570853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404ABBF-4D17-FE4C-B6D3-1CDBD1AEB32C}"/>
              </a:ext>
            </a:extLst>
          </p:cNvPr>
          <p:cNvPicPr>
            <a:picLocks noChangeAspect="1"/>
          </p:cNvPicPr>
          <p:nvPr/>
        </p:nvPicPr>
        <p:blipFill>
          <a:blip r:embed="rId2"/>
          <a:stretch>
            <a:fillRect/>
          </a:stretch>
        </p:blipFill>
        <p:spPr>
          <a:xfrm>
            <a:off x="11077234" y="5892765"/>
            <a:ext cx="786491" cy="786491"/>
          </a:xfrm>
          <a:prstGeom prst="rect">
            <a:avLst/>
          </a:prstGeom>
        </p:spPr>
      </p:pic>
      <p:sp>
        <p:nvSpPr>
          <p:cNvPr id="16" name="Content Placeholder 2">
            <a:extLst>
              <a:ext uri="{FF2B5EF4-FFF2-40B4-BE49-F238E27FC236}">
                <a16:creationId xmlns:a16="http://schemas.microsoft.com/office/drawing/2014/main" id="{4E44A840-304E-0143-A96E-D428C0BCEBFA}"/>
              </a:ext>
            </a:extLst>
          </p:cNvPr>
          <p:cNvSpPr>
            <a:spLocks noGrp="1"/>
          </p:cNvSpPr>
          <p:nvPr>
            <p:ph sz="half" idx="1" hasCustomPrompt="1"/>
          </p:nvPr>
        </p:nvSpPr>
        <p:spPr>
          <a:xfrm>
            <a:off x="334108" y="1026694"/>
            <a:ext cx="5584092" cy="4728671"/>
          </a:xfrm>
          <a:prstGeom prst="rect">
            <a:avLst/>
          </a:prstGeom>
        </p:spPr>
        <p:txBody>
          <a:bodyPr/>
          <a:lstStyle>
            <a:lvl1pPr>
              <a:defRPr sz="2000" b="0" i="0">
                <a:latin typeface="Gotham Light Regular" panose="02000603030000020004" pitchFamily="2" charset="77"/>
              </a:defRPr>
            </a:lvl1pPr>
          </a:lstStyle>
          <a:p>
            <a:pPr lvl="0"/>
            <a:r>
              <a:rPr lang="en-US" dirty="0"/>
              <a:t>Insert links to any video’s, tweets, news items, radio shows </a:t>
            </a:r>
            <a:r>
              <a:rPr lang="en-US" dirty="0" err="1"/>
              <a:t>etc</a:t>
            </a:r>
            <a:r>
              <a:rPr lang="en-US" dirty="0"/>
              <a:t>…. here</a:t>
            </a:r>
          </a:p>
        </p:txBody>
      </p:sp>
      <p:pic>
        <p:nvPicPr>
          <p:cNvPr id="5" name="Picture 4">
            <a:extLst>
              <a:ext uri="{FF2B5EF4-FFF2-40B4-BE49-F238E27FC236}">
                <a16:creationId xmlns:a16="http://schemas.microsoft.com/office/drawing/2014/main" id="{FFF40741-D4AC-6341-B13A-0760A4D6120F}"/>
              </a:ext>
            </a:extLst>
          </p:cNvPr>
          <p:cNvPicPr>
            <a:picLocks noChangeAspect="1"/>
          </p:cNvPicPr>
          <p:nvPr userDrawn="1"/>
        </p:nvPicPr>
        <p:blipFill>
          <a:blip r:embed="rId3"/>
          <a:stretch>
            <a:fillRect/>
          </a:stretch>
        </p:blipFill>
        <p:spPr>
          <a:xfrm>
            <a:off x="11077234" y="5834888"/>
            <a:ext cx="898866" cy="898866"/>
          </a:xfrm>
          <a:prstGeom prst="rect">
            <a:avLst/>
          </a:prstGeom>
        </p:spPr>
      </p:pic>
      <p:pic>
        <p:nvPicPr>
          <p:cNvPr id="17" name="Picture 16">
            <a:extLst>
              <a:ext uri="{FF2B5EF4-FFF2-40B4-BE49-F238E27FC236}">
                <a16:creationId xmlns:a16="http://schemas.microsoft.com/office/drawing/2014/main" id="{A2DACA1B-785F-1E44-B620-7B2128AABC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48382" y="-5485175"/>
            <a:ext cx="6858000" cy="6858000"/>
          </a:xfrm>
          <a:prstGeom prst="rect">
            <a:avLst/>
          </a:prstGeom>
        </p:spPr>
      </p:pic>
      <p:sp>
        <p:nvSpPr>
          <p:cNvPr id="9" name="Title 1">
            <a:extLst>
              <a:ext uri="{FF2B5EF4-FFF2-40B4-BE49-F238E27FC236}">
                <a16:creationId xmlns:a16="http://schemas.microsoft.com/office/drawing/2014/main" id="{7601E00E-C75E-5F48-BB3B-868E806B5CDA}"/>
              </a:ext>
            </a:extLst>
          </p:cNvPr>
          <p:cNvSpPr>
            <a:spLocks noGrp="1"/>
          </p:cNvSpPr>
          <p:nvPr>
            <p:ph type="title" hasCustomPrompt="1"/>
          </p:nvPr>
        </p:nvSpPr>
        <p:spPr>
          <a:xfrm>
            <a:off x="334108" y="290984"/>
            <a:ext cx="11019692" cy="612954"/>
          </a:xfrm>
        </p:spPr>
        <p:txBody>
          <a:bodyPr>
            <a:normAutofit/>
          </a:bodyPr>
          <a:lstStyle>
            <a:lvl1pPr>
              <a:defRPr sz="3000"/>
            </a:lvl1pPr>
          </a:lstStyle>
          <a:p>
            <a:r>
              <a:rPr lang="en-US" dirty="0"/>
              <a:t>INSERT TITLE HERE</a:t>
            </a:r>
          </a:p>
        </p:txBody>
      </p:sp>
      <p:sp>
        <p:nvSpPr>
          <p:cNvPr id="11" name="Content Placeholder 2">
            <a:extLst>
              <a:ext uri="{FF2B5EF4-FFF2-40B4-BE49-F238E27FC236}">
                <a16:creationId xmlns:a16="http://schemas.microsoft.com/office/drawing/2014/main" id="{7909827E-02AF-4967-8754-2C9BE299DD3B}"/>
              </a:ext>
            </a:extLst>
          </p:cNvPr>
          <p:cNvSpPr>
            <a:spLocks noGrp="1"/>
          </p:cNvSpPr>
          <p:nvPr>
            <p:ph sz="half" idx="10" hasCustomPrompt="1"/>
          </p:nvPr>
        </p:nvSpPr>
        <p:spPr>
          <a:xfrm>
            <a:off x="6141637" y="1026694"/>
            <a:ext cx="5584092" cy="4728671"/>
          </a:xfrm>
          <a:prstGeom prst="rect">
            <a:avLst/>
          </a:prstGeom>
        </p:spPr>
        <p:txBody>
          <a:bodyPr/>
          <a:lstStyle>
            <a:lvl1pPr>
              <a:defRPr sz="2000" b="0" i="0">
                <a:latin typeface="Gotham Light Regular" panose="02000603030000020004" pitchFamily="2" charset="77"/>
              </a:defRPr>
            </a:lvl1pPr>
          </a:lstStyle>
          <a:p>
            <a:pPr lvl="0"/>
            <a:r>
              <a:rPr lang="en-US" dirty="0"/>
              <a:t>Insert links to any video’s, tweets, news items, radio shows </a:t>
            </a:r>
            <a:r>
              <a:rPr lang="en-US" dirty="0" err="1"/>
              <a:t>etc</a:t>
            </a:r>
            <a:r>
              <a:rPr lang="en-US" dirty="0"/>
              <a:t>…. here</a:t>
            </a:r>
          </a:p>
        </p:txBody>
      </p:sp>
    </p:spTree>
    <p:extLst>
      <p:ext uri="{BB962C8B-B14F-4D97-AF65-F5344CB8AC3E}">
        <p14:creationId xmlns:p14="http://schemas.microsoft.com/office/powerpoint/2010/main" val="3755119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404ABBF-4D17-FE4C-B6D3-1CDBD1AEB32C}"/>
              </a:ext>
            </a:extLst>
          </p:cNvPr>
          <p:cNvPicPr>
            <a:picLocks noChangeAspect="1"/>
          </p:cNvPicPr>
          <p:nvPr/>
        </p:nvPicPr>
        <p:blipFill>
          <a:blip r:embed="rId2"/>
          <a:stretch>
            <a:fillRect/>
          </a:stretch>
        </p:blipFill>
        <p:spPr>
          <a:xfrm>
            <a:off x="11077234" y="5892765"/>
            <a:ext cx="786491" cy="786491"/>
          </a:xfrm>
          <a:prstGeom prst="rect">
            <a:avLst/>
          </a:prstGeom>
        </p:spPr>
      </p:pic>
      <p:sp>
        <p:nvSpPr>
          <p:cNvPr id="16" name="Content Placeholder 2">
            <a:extLst>
              <a:ext uri="{FF2B5EF4-FFF2-40B4-BE49-F238E27FC236}">
                <a16:creationId xmlns:a16="http://schemas.microsoft.com/office/drawing/2014/main" id="{4E44A840-304E-0143-A96E-D428C0BCEBFA}"/>
              </a:ext>
            </a:extLst>
          </p:cNvPr>
          <p:cNvSpPr>
            <a:spLocks noGrp="1"/>
          </p:cNvSpPr>
          <p:nvPr>
            <p:ph sz="half" idx="1" hasCustomPrompt="1"/>
          </p:nvPr>
        </p:nvSpPr>
        <p:spPr>
          <a:xfrm>
            <a:off x="334108" y="1026694"/>
            <a:ext cx="4373963" cy="4728671"/>
          </a:xfrm>
          <a:prstGeom prst="rect">
            <a:avLst/>
          </a:prstGeom>
        </p:spPr>
        <p:txBody>
          <a:bodyPr/>
          <a:lstStyle>
            <a:lvl1pPr>
              <a:defRPr sz="2000" b="0" i="0">
                <a:latin typeface="Gotham Light Regular" panose="02000603030000020004" pitchFamily="2" charset="77"/>
              </a:defRPr>
            </a:lvl1pPr>
          </a:lstStyle>
          <a:p>
            <a:pPr lvl="0"/>
            <a:r>
              <a:rPr lang="en-US" dirty="0"/>
              <a:t>Insert links to any video’s, tweets, news items, radio shows </a:t>
            </a:r>
            <a:r>
              <a:rPr lang="en-US" dirty="0" err="1"/>
              <a:t>etc</a:t>
            </a:r>
            <a:r>
              <a:rPr lang="en-US" dirty="0"/>
              <a:t>…. here</a:t>
            </a:r>
          </a:p>
        </p:txBody>
      </p:sp>
      <p:pic>
        <p:nvPicPr>
          <p:cNvPr id="5" name="Picture 4">
            <a:extLst>
              <a:ext uri="{FF2B5EF4-FFF2-40B4-BE49-F238E27FC236}">
                <a16:creationId xmlns:a16="http://schemas.microsoft.com/office/drawing/2014/main" id="{FFF40741-D4AC-6341-B13A-0760A4D6120F}"/>
              </a:ext>
            </a:extLst>
          </p:cNvPr>
          <p:cNvPicPr>
            <a:picLocks noChangeAspect="1"/>
          </p:cNvPicPr>
          <p:nvPr userDrawn="1"/>
        </p:nvPicPr>
        <p:blipFill>
          <a:blip r:embed="rId3"/>
          <a:stretch>
            <a:fillRect/>
          </a:stretch>
        </p:blipFill>
        <p:spPr>
          <a:xfrm>
            <a:off x="11077234" y="5834888"/>
            <a:ext cx="898866" cy="898866"/>
          </a:xfrm>
          <a:prstGeom prst="rect">
            <a:avLst/>
          </a:prstGeom>
        </p:spPr>
      </p:pic>
      <p:pic>
        <p:nvPicPr>
          <p:cNvPr id="17" name="Picture 16">
            <a:extLst>
              <a:ext uri="{FF2B5EF4-FFF2-40B4-BE49-F238E27FC236}">
                <a16:creationId xmlns:a16="http://schemas.microsoft.com/office/drawing/2014/main" id="{A2DACA1B-785F-1E44-B620-7B2128AABC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48382" y="-5485175"/>
            <a:ext cx="6858000" cy="6858000"/>
          </a:xfrm>
          <a:prstGeom prst="rect">
            <a:avLst/>
          </a:prstGeom>
        </p:spPr>
      </p:pic>
      <p:sp>
        <p:nvSpPr>
          <p:cNvPr id="9" name="Title 1">
            <a:extLst>
              <a:ext uri="{FF2B5EF4-FFF2-40B4-BE49-F238E27FC236}">
                <a16:creationId xmlns:a16="http://schemas.microsoft.com/office/drawing/2014/main" id="{7601E00E-C75E-5F48-BB3B-868E806B5CDA}"/>
              </a:ext>
            </a:extLst>
          </p:cNvPr>
          <p:cNvSpPr>
            <a:spLocks noGrp="1"/>
          </p:cNvSpPr>
          <p:nvPr>
            <p:ph type="title" hasCustomPrompt="1"/>
          </p:nvPr>
        </p:nvSpPr>
        <p:spPr>
          <a:xfrm>
            <a:off x="334108" y="290984"/>
            <a:ext cx="11019692" cy="612954"/>
          </a:xfrm>
        </p:spPr>
        <p:txBody>
          <a:bodyPr>
            <a:normAutofit/>
          </a:bodyPr>
          <a:lstStyle>
            <a:lvl1pPr>
              <a:defRPr sz="3000"/>
            </a:lvl1pPr>
          </a:lstStyle>
          <a:p>
            <a:r>
              <a:rPr lang="en-US" dirty="0"/>
              <a:t>INSERT TITLE HERE</a:t>
            </a:r>
          </a:p>
        </p:txBody>
      </p:sp>
      <p:sp>
        <p:nvSpPr>
          <p:cNvPr id="8" name="Picture Placeholder 2">
            <a:extLst>
              <a:ext uri="{FF2B5EF4-FFF2-40B4-BE49-F238E27FC236}">
                <a16:creationId xmlns:a16="http://schemas.microsoft.com/office/drawing/2014/main" id="{C8802F6D-D993-4117-B11B-E9BBD3BCAC60}"/>
              </a:ext>
            </a:extLst>
          </p:cNvPr>
          <p:cNvSpPr>
            <a:spLocks noGrp="1"/>
          </p:cNvSpPr>
          <p:nvPr>
            <p:ph type="pic" idx="10" hasCustomPrompt="1"/>
          </p:nvPr>
        </p:nvSpPr>
        <p:spPr>
          <a:xfrm>
            <a:off x="5004486" y="1026694"/>
            <a:ext cx="6350902" cy="4705891"/>
          </a:xfrm>
        </p:spPr>
        <p:txBody>
          <a:bodyPr>
            <a:normAutofit/>
          </a:bodyPr>
          <a:lstStyle>
            <a:lvl1pPr marL="0" indent="0">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Tree>
    <p:extLst>
      <p:ext uri="{BB962C8B-B14F-4D97-AF65-F5344CB8AC3E}">
        <p14:creationId xmlns:p14="http://schemas.microsoft.com/office/powerpoint/2010/main" val="4151211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2F9FB790-0171-C643-A555-B033EF375334}"/>
              </a:ext>
            </a:extLst>
          </p:cNvPr>
          <p:cNvSpPr>
            <a:spLocks noGrp="1"/>
          </p:cNvSpPr>
          <p:nvPr>
            <p:ph type="pic" idx="1" hasCustomPrompt="1"/>
          </p:nvPr>
        </p:nvSpPr>
        <p:spPr>
          <a:xfrm>
            <a:off x="8363800" y="7355"/>
            <a:ext cx="3828200" cy="6843290"/>
          </a:xfrm>
          <a:prstGeom prst="rect">
            <a:avLst/>
          </a:prstGeom>
        </p:spPr>
        <p:txBody>
          <a:bodyPr/>
          <a:lstStyle>
            <a:lvl1pPr marL="0" indent="0">
              <a:buNone/>
              <a:defRPr sz="2500" b="0" i="0">
                <a:latin typeface="Gotham Medium Regular" panose="02000603030000020004"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pic>
        <p:nvPicPr>
          <p:cNvPr id="10" name="Picture 9">
            <a:extLst>
              <a:ext uri="{FF2B5EF4-FFF2-40B4-BE49-F238E27FC236}">
                <a16:creationId xmlns:a16="http://schemas.microsoft.com/office/drawing/2014/main" id="{307F5959-19C6-1B4B-B975-204D2E1F7D5A}"/>
              </a:ext>
            </a:extLst>
          </p:cNvPr>
          <p:cNvPicPr>
            <a:picLocks noChangeAspect="1"/>
          </p:cNvPicPr>
          <p:nvPr userDrawn="1"/>
        </p:nvPicPr>
        <p:blipFill>
          <a:blip r:embed="rId2"/>
          <a:stretch>
            <a:fillRect/>
          </a:stretch>
        </p:blipFill>
        <p:spPr>
          <a:xfrm>
            <a:off x="328275" y="6401634"/>
            <a:ext cx="2909479" cy="277622"/>
          </a:xfrm>
          <a:prstGeom prst="rect">
            <a:avLst/>
          </a:prstGeom>
        </p:spPr>
      </p:pic>
      <p:sp>
        <p:nvSpPr>
          <p:cNvPr id="19" name="Content Placeholder 2">
            <a:extLst>
              <a:ext uri="{FF2B5EF4-FFF2-40B4-BE49-F238E27FC236}">
                <a16:creationId xmlns:a16="http://schemas.microsoft.com/office/drawing/2014/main" id="{4B11A56E-7288-2849-87AD-7859A62C25E1}"/>
              </a:ext>
            </a:extLst>
          </p:cNvPr>
          <p:cNvSpPr>
            <a:spLocks noGrp="1"/>
          </p:cNvSpPr>
          <p:nvPr>
            <p:ph sz="half" idx="10" hasCustomPrompt="1"/>
          </p:nvPr>
        </p:nvSpPr>
        <p:spPr>
          <a:xfrm>
            <a:off x="328275" y="930442"/>
            <a:ext cx="7724990" cy="496232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latin typeface="Gotham Light Regular" panose="02000603030000020004" pitchFamily="2" charset="77"/>
              </a:defRPr>
            </a:lvl1pPr>
            <a:lvl2pPr marL="800100" indent="-342900">
              <a:buFont typeface="Arial" panose="020B0604020202020204" pitchFamily="34" charset="0"/>
              <a:buChar char="•"/>
              <a:defRPr b="0" i="0">
                <a:latin typeface="Gotham Light Regular" panose="02000603030000020004" pitchFamily="2" charset="77"/>
              </a:defRPr>
            </a:lvl2pPr>
            <a:lvl3pPr marL="1257300" indent="-342900">
              <a:buFont typeface="Arial" panose="020B0604020202020204" pitchFamily="34" charset="0"/>
              <a:buChar char="•"/>
              <a:defRPr b="0" i="0">
                <a:latin typeface="Gotham Light Regular" panose="02000603030000020004" pitchFamily="2" charset="77"/>
              </a:defRPr>
            </a:lvl3pPr>
            <a:lvl4pPr marL="1657350" indent="-285750">
              <a:buFont typeface="Arial" panose="020B0604020202020204" pitchFamily="34" charset="0"/>
              <a:buChar char="•"/>
              <a:defRPr b="0" i="0">
                <a:latin typeface="Gotham Light Regular" panose="02000603030000020004" pitchFamily="2" charset="77"/>
              </a:defRPr>
            </a:lvl4pPr>
            <a:lvl5pPr marL="2114550" indent="-285750">
              <a:buFont typeface="Arial" panose="020B0604020202020204" pitchFamily="34" charset="0"/>
              <a:buChar char="•"/>
              <a:defRPr b="0" i="0">
                <a:latin typeface="Gotham Light Regular" panose="02000603030000020004" pitchFamily="2" charset="77"/>
              </a:defRPr>
            </a:lvl5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600" b="0" i="0" dirty="0">
                <a:latin typeface="Gotham Light Regular" panose="02000603030000020004" pitchFamily="2" charset="77"/>
              </a:rPr>
              <a:t>ENTER BODY COPY HERE</a:t>
            </a:r>
          </a:p>
          <a:p>
            <a:pPr lvl="0"/>
            <a:endParaRPr lang="en-US" dirty="0"/>
          </a:p>
        </p:txBody>
      </p:sp>
      <p:sp>
        <p:nvSpPr>
          <p:cNvPr id="6" name="Title 1">
            <a:extLst>
              <a:ext uri="{FF2B5EF4-FFF2-40B4-BE49-F238E27FC236}">
                <a16:creationId xmlns:a16="http://schemas.microsoft.com/office/drawing/2014/main" id="{2A8B1A80-B6B7-844C-A506-174309EBCD5B}"/>
              </a:ext>
            </a:extLst>
          </p:cNvPr>
          <p:cNvSpPr>
            <a:spLocks noGrp="1"/>
          </p:cNvSpPr>
          <p:nvPr>
            <p:ph type="title" hasCustomPrompt="1"/>
          </p:nvPr>
        </p:nvSpPr>
        <p:spPr>
          <a:xfrm>
            <a:off x="334108" y="290984"/>
            <a:ext cx="7719157" cy="527163"/>
          </a:xfrm>
        </p:spPr>
        <p:txBody>
          <a:bodyPr>
            <a:normAutofit/>
          </a:bodyPr>
          <a:lstStyle>
            <a:lvl1pPr>
              <a:defRPr sz="3000"/>
            </a:lvl1pPr>
          </a:lstStyle>
          <a:p>
            <a:r>
              <a:rPr lang="en-US" dirty="0"/>
              <a:t>INSERT TITLE HERE</a:t>
            </a:r>
          </a:p>
        </p:txBody>
      </p:sp>
    </p:spTree>
    <p:extLst>
      <p:ext uri="{BB962C8B-B14F-4D97-AF65-F5344CB8AC3E}">
        <p14:creationId xmlns:p14="http://schemas.microsoft.com/office/powerpoint/2010/main" val="4031421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2F9FB790-0171-C643-A555-B033EF375334}"/>
              </a:ext>
            </a:extLst>
          </p:cNvPr>
          <p:cNvSpPr>
            <a:spLocks noGrp="1"/>
          </p:cNvSpPr>
          <p:nvPr>
            <p:ph type="pic" idx="1" hasCustomPrompt="1"/>
          </p:nvPr>
        </p:nvSpPr>
        <p:spPr>
          <a:xfrm>
            <a:off x="0" y="-10042"/>
            <a:ext cx="3828200" cy="6843290"/>
          </a:xfrm>
          <a:prstGeom prst="rect">
            <a:avLst/>
          </a:prstGeom>
        </p:spPr>
        <p:txBody>
          <a:bodyPr/>
          <a:lstStyle>
            <a:lvl1pPr marL="0" indent="0">
              <a:buNone/>
              <a:defRPr sz="2500" b="0" i="0">
                <a:latin typeface="Gotham Medium Regular" panose="02000603030000020004"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9" name="Content Placeholder 2">
            <a:extLst>
              <a:ext uri="{FF2B5EF4-FFF2-40B4-BE49-F238E27FC236}">
                <a16:creationId xmlns:a16="http://schemas.microsoft.com/office/drawing/2014/main" id="{4B11A56E-7288-2849-87AD-7859A62C25E1}"/>
              </a:ext>
            </a:extLst>
          </p:cNvPr>
          <p:cNvSpPr>
            <a:spLocks noGrp="1"/>
          </p:cNvSpPr>
          <p:nvPr>
            <p:ph sz="half" idx="10" hasCustomPrompt="1"/>
          </p:nvPr>
        </p:nvSpPr>
        <p:spPr>
          <a:xfrm>
            <a:off x="3893346" y="930441"/>
            <a:ext cx="7724990" cy="496232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latin typeface="Gotham Light Regular" panose="02000603030000020004" pitchFamily="2" charset="77"/>
              </a:defRPr>
            </a:lvl1pPr>
            <a:lvl2pPr marL="800100" indent="-342900">
              <a:buFont typeface="Arial" panose="020B0604020202020204" pitchFamily="34" charset="0"/>
              <a:buChar char="•"/>
              <a:defRPr b="0" i="0">
                <a:latin typeface="Gotham Light Regular" panose="02000603030000020004" pitchFamily="2" charset="77"/>
              </a:defRPr>
            </a:lvl2pPr>
            <a:lvl3pPr marL="1257300" indent="-342900">
              <a:buFont typeface="Arial" panose="020B0604020202020204" pitchFamily="34" charset="0"/>
              <a:buChar char="•"/>
              <a:defRPr b="0" i="0">
                <a:latin typeface="Gotham Light Regular" panose="02000603030000020004" pitchFamily="2" charset="77"/>
              </a:defRPr>
            </a:lvl3pPr>
            <a:lvl4pPr marL="1657350" indent="-285750">
              <a:buFont typeface="Arial" panose="020B0604020202020204" pitchFamily="34" charset="0"/>
              <a:buChar char="•"/>
              <a:defRPr b="0" i="0">
                <a:latin typeface="Gotham Light Regular" panose="02000603030000020004" pitchFamily="2" charset="77"/>
              </a:defRPr>
            </a:lvl4pPr>
            <a:lvl5pPr marL="2114550" indent="-285750">
              <a:buFont typeface="Arial" panose="020B0604020202020204" pitchFamily="34" charset="0"/>
              <a:buChar char="•"/>
              <a:defRPr b="0" i="0">
                <a:latin typeface="Gotham Light Regular" panose="02000603030000020004" pitchFamily="2" charset="77"/>
              </a:defRPr>
            </a:lvl5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600" b="0" i="0" dirty="0">
                <a:latin typeface="Gotham Light Regular" panose="02000603030000020004" pitchFamily="2" charset="77"/>
              </a:rPr>
              <a:t>ENTER BODY COPY HERE</a:t>
            </a:r>
          </a:p>
          <a:p>
            <a:pPr lvl="0"/>
            <a:endParaRPr lang="en-US" dirty="0"/>
          </a:p>
        </p:txBody>
      </p:sp>
      <p:sp>
        <p:nvSpPr>
          <p:cNvPr id="6" name="Title 1">
            <a:extLst>
              <a:ext uri="{FF2B5EF4-FFF2-40B4-BE49-F238E27FC236}">
                <a16:creationId xmlns:a16="http://schemas.microsoft.com/office/drawing/2014/main" id="{2A8B1A80-B6B7-844C-A506-174309EBCD5B}"/>
              </a:ext>
            </a:extLst>
          </p:cNvPr>
          <p:cNvSpPr>
            <a:spLocks noGrp="1"/>
          </p:cNvSpPr>
          <p:nvPr>
            <p:ph type="title" hasCustomPrompt="1"/>
          </p:nvPr>
        </p:nvSpPr>
        <p:spPr>
          <a:xfrm>
            <a:off x="3899179" y="290984"/>
            <a:ext cx="7719157" cy="527163"/>
          </a:xfrm>
        </p:spPr>
        <p:txBody>
          <a:bodyPr>
            <a:normAutofit/>
          </a:bodyPr>
          <a:lstStyle>
            <a:lvl1pPr>
              <a:defRPr sz="3000"/>
            </a:lvl1pPr>
          </a:lstStyle>
          <a:p>
            <a:r>
              <a:rPr lang="en-US" dirty="0"/>
              <a:t>INSERT TITLE HERE</a:t>
            </a:r>
          </a:p>
        </p:txBody>
      </p:sp>
      <p:pic>
        <p:nvPicPr>
          <p:cNvPr id="10" name="Picture 9">
            <a:extLst>
              <a:ext uri="{FF2B5EF4-FFF2-40B4-BE49-F238E27FC236}">
                <a16:creationId xmlns:a16="http://schemas.microsoft.com/office/drawing/2014/main" id="{307F5959-19C6-1B4B-B975-204D2E1F7D5A}"/>
              </a:ext>
            </a:extLst>
          </p:cNvPr>
          <p:cNvPicPr>
            <a:picLocks noChangeAspect="1"/>
          </p:cNvPicPr>
          <p:nvPr userDrawn="1"/>
        </p:nvPicPr>
        <p:blipFill>
          <a:blip r:embed="rId2">
            <a:alphaModFix/>
          </a:blip>
          <a:stretch>
            <a:fillRect/>
          </a:stretch>
        </p:blipFill>
        <p:spPr>
          <a:xfrm>
            <a:off x="328275" y="6401634"/>
            <a:ext cx="2909479" cy="277622"/>
          </a:xfrm>
          <a:prstGeom prst="rect">
            <a:avLst/>
          </a:prstGeom>
          <a:solidFill>
            <a:schemeClr val="bg1"/>
          </a:solidFill>
        </p:spPr>
      </p:pic>
    </p:spTree>
    <p:extLst>
      <p:ext uri="{BB962C8B-B14F-4D97-AF65-F5344CB8AC3E}">
        <p14:creationId xmlns:p14="http://schemas.microsoft.com/office/powerpoint/2010/main" val="108004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3DC216-9E1E-B04E-9294-AA3259E3E649}"/>
              </a:ext>
            </a:extLst>
          </p:cNvPr>
          <p:cNvPicPr>
            <a:picLocks noChangeAspect="1"/>
          </p:cNvPicPr>
          <p:nvPr userDrawn="1"/>
        </p:nvPicPr>
        <p:blipFill>
          <a:blip r:embed="rId2"/>
          <a:stretch>
            <a:fillRect/>
          </a:stretch>
        </p:blipFill>
        <p:spPr>
          <a:xfrm>
            <a:off x="3810000" y="533400"/>
            <a:ext cx="4572000" cy="4572000"/>
          </a:xfrm>
          <a:prstGeom prst="rect">
            <a:avLst/>
          </a:prstGeom>
        </p:spPr>
      </p:pic>
      <p:pic>
        <p:nvPicPr>
          <p:cNvPr id="6" name="Picture 5">
            <a:extLst>
              <a:ext uri="{FF2B5EF4-FFF2-40B4-BE49-F238E27FC236}">
                <a16:creationId xmlns:a16="http://schemas.microsoft.com/office/drawing/2014/main" id="{75B88D26-8335-CA4A-85B8-880D5E1E633D}"/>
              </a:ext>
            </a:extLst>
          </p:cNvPr>
          <p:cNvPicPr>
            <a:picLocks noChangeAspect="1"/>
          </p:cNvPicPr>
          <p:nvPr userDrawn="1"/>
        </p:nvPicPr>
        <p:blipFill>
          <a:blip r:embed="rId3"/>
          <a:stretch>
            <a:fillRect/>
          </a:stretch>
        </p:blipFill>
        <p:spPr>
          <a:xfrm>
            <a:off x="-86497" y="0"/>
            <a:ext cx="12278497" cy="6858000"/>
          </a:xfrm>
          <a:prstGeom prst="rect">
            <a:avLst/>
          </a:prstGeom>
        </p:spPr>
      </p:pic>
    </p:spTree>
    <p:extLst>
      <p:ext uri="{BB962C8B-B14F-4D97-AF65-F5344CB8AC3E}">
        <p14:creationId xmlns:p14="http://schemas.microsoft.com/office/powerpoint/2010/main" val="4037426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DIVIDER SLID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BCEA76-A27C-2944-9C81-088B97F803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9E6ADD7A-FFCD-B243-A5F4-27DE50627191}"/>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latin typeface="Gotham Medium Regular" panose="02000603030000020004" pitchFamily="2" charset="77"/>
              </a:defRPr>
            </a:lvl1pPr>
          </a:lstStyle>
          <a:p>
            <a:r>
              <a:rPr lang="en-US" dirty="0"/>
              <a:t>Click to edit Master title style</a:t>
            </a:r>
          </a:p>
        </p:txBody>
      </p:sp>
      <p:sp>
        <p:nvSpPr>
          <p:cNvPr id="8" name="Subtitle 2">
            <a:extLst>
              <a:ext uri="{FF2B5EF4-FFF2-40B4-BE49-F238E27FC236}">
                <a16:creationId xmlns:a16="http://schemas.microsoft.com/office/drawing/2014/main" id="{C1706EF1-4BB8-6E45-9B2A-9793D16CF87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b="0" i="0">
                <a:solidFill>
                  <a:schemeClr val="bg1"/>
                </a:solidFill>
                <a:latin typeface="Gotham Medium Regular" panose="0200060303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2AD6F40A-BF3D-E54A-A7CD-CF8C688D7861}"/>
              </a:ext>
            </a:extLst>
          </p:cNvPr>
          <p:cNvPicPr>
            <a:picLocks noChangeAspect="1"/>
          </p:cNvPicPr>
          <p:nvPr userDrawn="1"/>
        </p:nvPicPr>
        <p:blipFill>
          <a:blip r:embed="rId3"/>
          <a:stretch>
            <a:fillRect/>
          </a:stretch>
        </p:blipFill>
        <p:spPr>
          <a:xfrm>
            <a:off x="11077234" y="5892765"/>
            <a:ext cx="786491" cy="786491"/>
          </a:xfrm>
          <a:prstGeom prst="rect">
            <a:avLst/>
          </a:prstGeom>
        </p:spPr>
      </p:pic>
      <p:sp>
        <p:nvSpPr>
          <p:cNvPr id="11" name="object 6">
            <a:extLst>
              <a:ext uri="{FF2B5EF4-FFF2-40B4-BE49-F238E27FC236}">
                <a16:creationId xmlns:a16="http://schemas.microsoft.com/office/drawing/2014/main" id="{DF4DC72A-136B-0D42-93F8-FB6EA3BAA4F2}"/>
              </a:ext>
            </a:extLst>
          </p:cNvPr>
          <p:cNvSpPr txBox="1"/>
          <p:nvPr userDrawn="1"/>
        </p:nvSpPr>
        <p:spPr>
          <a:xfrm>
            <a:off x="304799" y="6345497"/>
            <a:ext cx="2350477" cy="246221"/>
          </a:xfrm>
          <a:prstGeom prst="rect">
            <a:avLst/>
          </a:prstGeom>
        </p:spPr>
        <p:txBody>
          <a:bodyPr vert="horz" wrap="square" lIns="0" tIns="0" rIns="0" bIns="0" rtlCol="0">
            <a:spAutoFit/>
          </a:bodyPr>
          <a:lstStyle/>
          <a:p>
            <a:pPr marL="60325" marR="5080" indent="-48260">
              <a:lnSpc>
                <a:spcPct val="100000"/>
              </a:lnSpc>
            </a:pPr>
            <a:r>
              <a:rPr lang="en-GB" sz="1600" b="1" i="0" spc="5" dirty="0">
                <a:solidFill>
                  <a:schemeClr val="bg1"/>
                </a:solidFill>
                <a:latin typeface="Gotham Bold Regular" panose="02000603030000020004" pitchFamily="2" charset="77"/>
                <a:cs typeface="Arial Black"/>
              </a:rPr>
              <a:t>LONDONSPORT.ORG</a:t>
            </a:r>
          </a:p>
        </p:txBody>
      </p:sp>
    </p:spTree>
    <p:extLst>
      <p:ext uri="{BB962C8B-B14F-4D97-AF65-F5344CB8AC3E}">
        <p14:creationId xmlns:p14="http://schemas.microsoft.com/office/powerpoint/2010/main" val="1307198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image" Target="../media/image9.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2A5D9D-333F-F849-9DCC-B8BB70055F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FFC5E5-A9E7-E84C-A971-106D67D67A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59666830-D973-F548-B637-34321557D264}"/>
              </a:ext>
            </a:extLst>
          </p:cNvPr>
          <p:cNvPicPr>
            <a:picLocks noChangeAspect="1"/>
          </p:cNvPicPr>
          <p:nvPr userDrawn="1"/>
        </p:nvPicPr>
        <p:blipFill>
          <a:blip r:embed="rId10"/>
          <a:stretch>
            <a:fillRect/>
          </a:stretch>
        </p:blipFill>
        <p:spPr>
          <a:xfrm>
            <a:off x="11077234" y="5834888"/>
            <a:ext cx="898866" cy="898866"/>
          </a:xfrm>
          <a:prstGeom prst="rect">
            <a:avLst/>
          </a:prstGeom>
        </p:spPr>
      </p:pic>
      <p:pic>
        <p:nvPicPr>
          <p:cNvPr id="5" name="Picture 4">
            <a:extLst>
              <a:ext uri="{FF2B5EF4-FFF2-40B4-BE49-F238E27FC236}">
                <a16:creationId xmlns:a16="http://schemas.microsoft.com/office/drawing/2014/main" id="{16011CFC-3EC5-EF45-B95E-868A80F66DB9}"/>
              </a:ext>
            </a:extLst>
          </p:cNvPr>
          <p:cNvPicPr>
            <a:picLocks noChangeAspect="1"/>
          </p:cNvPicPr>
          <p:nvPr userDrawn="1"/>
        </p:nvPicPr>
        <p:blipFill>
          <a:blip r:embed="rId11"/>
          <a:stretch>
            <a:fillRect/>
          </a:stretch>
        </p:blipFill>
        <p:spPr>
          <a:xfrm>
            <a:off x="328275" y="6401634"/>
            <a:ext cx="2909479" cy="277622"/>
          </a:xfrm>
          <a:prstGeom prst="rect">
            <a:avLst/>
          </a:prstGeom>
        </p:spPr>
      </p:pic>
    </p:spTree>
    <p:extLst>
      <p:ext uri="{BB962C8B-B14F-4D97-AF65-F5344CB8AC3E}">
        <p14:creationId xmlns:p14="http://schemas.microsoft.com/office/powerpoint/2010/main" val="1875278649"/>
      </p:ext>
    </p:extLst>
  </p:cSld>
  <p:clrMap bg1="lt1" tx1="dk1" bg2="lt2" tx2="dk2" accent1="accent1" accent2="accent2" accent3="accent3" accent4="accent4" accent5="accent5" accent6="accent6" hlink="hlink" folHlink="folHlink"/>
  <p:sldLayoutIdLst>
    <p:sldLayoutId id="2147483673" r:id="rId1"/>
    <p:sldLayoutId id="2147483677" r:id="rId2"/>
    <p:sldLayoutId id="2147483753" r:id="rId3"/>
    <p:sldLayoutId id="2147483755" r:id="rId4"/>
    <p:sldLayoutId id="2147483756" r:id="rId5"/>
    <p:sldLayoutId id="2147483675" r:id="rId6"/>
    <p:sldLayoutId id="2147483754" r:id="rId7"/>
    <p:sldLayoutId id="2147483757" r:id="rId8"/>
  </p:sldLayoutIdLst>
  <p:txStyles>
    <p:titleStyle>
      <a:lvl1pPr algn="l" defTabSz="914400" rtl="0" eaLnBrk="1" latinLnBrk="0" hangingPunct="1">
        <a:lnSpc>
          <a:spcPct val="90000"/>
        </a:lnSpc>
        <a:spcBef>
          <a:spcPct val="0"/>
        </a:spcBef>
        <a:buNone/>
        <a:defRPr sz="4400" b="1" i="0" kern="1200">
          <a:solidFill>
            <a:srgbClr val="C00000"/>
          </a:solidFill>
          <a:latin typeface="Gotham Bold Regular" panose="0200060303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Medium Regular" panose="0200060303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Light Regular" panose="0200060303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Light Regular" panose="0200060303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Regular" panose="0200060303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Regular" panose="02000603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ED1C7-74C7-5B43-A7EF-882467CF6749}"/>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874079" y="5649912"/>
            <a:ext cx="914400" cy="914400"/>
          </a:xfrm>
          <a:prstGeom prst="rect">
            <a:avLst/>
          </a:prstGeom>
        </p:spPr>
      </p:pic>
    </p:spTree>
    <p:extLst>
      <p:ext uri="{BB962C8B-B14F-4D97-AF65-F5344CB8AC3E}">
        <p14:creationId xmlns:p14="http://schemas.microsoft.com/office/powerpoint/2010/main" val="261540773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51" r:id="rId10"/>
    <p:sldLayoutId id="2147483752" r:id="rId11"/>
    <p:sldLayoutId id="2147483727" r:id="rId12"/>
    <p:sldLayoutId id="2147483728" r:id="rId13"/>
    <p:sldLayoutId id="214748372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independent.co.uk/life-style/loneliness-young-people-yougov-friendship-adults-a9133706.html" TargetMode="External"/><Relationship Id="rId3" Type="http://schemas.openxmlformats.org/officeDocument/2006/relationships/hyperlink" Target="https://www.ons.gov.uk/peoplepopulationandcommunity/wellbeing/articles/childrensandyoungpeoplesexperiencesofloneliness/2018" TargetMode="External"/><Relationship Id="rId7" Type="http://schemas.openxmlformats.org/officeDocument/2006/relationships/hyperlink" Target="https://members.tortoisemedia.com/thinkin/how-do-we-live-with-loneliness/content.html?sig=gTteoyW27-0pQxiYh4V0gk3acj7gG-tb5QaZKXk0HYw"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yonderconsulting.com/poll/coronavirus-and-health/" TargetMode="External"/><Relationship Id="rId5" Type="http://schemas.openxmlformats.org/officeDocument/2006/relationships/hyperlink" Target="https://www.campaigntoendloneliness.org/threat-to-health/" TargetMode="External"/><Relationship Id="rId4" Type="http://schemas.openxmlformats.org/officeDocument/2006/relationships/hyperlink" Target="https://www.health.org.uk/news-and-comment/charts-and-infographics/the-missing-lonely"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ons.gov.uk/peoplepopulationandcommunity/wellbeing/articles/childrensandyoungpeoplesexperiencesofloneliness/2018"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s://pxhere.com/en/photo/450773" TargetMode="External"/><Relationship Id="rId5" Type="http://schemas.openxmlformats.org/officeDocument/2006/relationships/image" Target="../media/image20.jpg"/><Relationship Id="rId4" Type="http://schemas.openxmlformats.org/officeDocument/2006/relationships/hyperlink" Target="https://www.health.org.uk/news-and-comment/charts-and-infographics/the-missing-lonel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A17CF5-37DC-403E-920B-3270E8CA43B0}"/>
              </a:ext>
            </a:extLst>
          </p:cNvPr>
          <p:cNvSpPr>
            <a:spLocks noGrp="1"/>
          </p:cNvSpPr>
          <p:nvPr>
            <p:ph sz="quarter" idx="10"/>
          </p:nvPr>
        </p:nvSpPr>
        <p:spPr/>
        <p:txBody>
          <a:bodyPr>
            <a:normAutofit fontScale="25000" lnSpcReduction="20000"/>
          </a:bodyPr>
          <a:lstStyle/>
          <a:p>
            <a:pPr marL="0" indent="0">
              <a:lnSpc>
                <a:spcPct val="120000"/>
              </a:lnSpc>
              <a:buNone/>
            </a:pPr>
            <a:r>
              <a:rPr lang="en-GB" sz="4800" dirty="0">
                <a:effectLst/>
                <a:latin typeface="Gotham Medium Regular" panose="02000603030000020004"/>
                <a:ea typeface="Times New Roman" panose="02020603050405020304" pitchFamily="18" charset="0"/>
                <a:cs typeface="Calibri" panose="020F0502020204030204" pitchFamily="34" charset="0"/>
              </a:rPr>
              <a:t>London Sport has set up the Addressing Youth Isolation Fund to identify how physical activity can be used to reduce isolation in young people (aged 14-19) especially during challenging periods of life.</a:t>
            </a:r>
            <a:r>
              <a:rPr lang="en-GB" sz="4800" dirty="0">
                <a:latin typeface="Gotham Medium Regular" panose="02000603030000020004"/>
                <a:ea typeface="Times New Roman" panose="02020603050405020304" pitchFamily="18" charset="0"/>
                <a:cs typeface="Times New Roman" panose="02020603050405020304" pitchFamily="18" charset="0"/>
              </a:rPr>
              <a:t> </a:t>
            </a:r>
            <a:r>
              <a:rPr lang="en-GB" sz="4800" dirty="0">
                <a:effectLst/>
                <a:latin typeface="Gotham Medium Regular" panose="02000603030000020004"/>
                <a:ea typeface="Times New Roman" panose="02020603050405020304" pitchFamily="18" charset="0"/>
                <a:cs typeface="Calibri" panose="020F0502020204030204" pitchFamily="34" charset="0"/>
              </a:rPr>
              <a:t>We want to see how physical activity can support young people who may be feeling isolated due to challenges like lockdown, school transitions, relocation, or separation from loved ones.</a:t>
            </a:r>
            <a:endParaRPr lang="en-GB" sz="4800" dirty="0">
              <a:effectLst/>
              <a:latin typeface="Gotham Medium Regular" panose="02000603030000020004"/>
              <a:ea typeface="Calibri" panose="020F0502020204030204" pitchFamily="34" charset="0"/>
              <a:cs typeface="Times New Roman" panose="02020603050405020304" pitchFamily="18" charset="0"/>
            </a:endParaRPr>
          </a:p>
          <a:p>
            <a:pPr marL="0" indent="0">
              <a:lnSpc>
                <a:spcPct val="120000"/>
              </a:lnSpc>
              <a:spcAft>
                <a:spcPts val="800"/>
              </a:spcAft>
              <a:buNone/>
            </a:pPr>
            <a:r>
              <a:rPr lang="en-GB" sz="4800" b="1" dirty="0">
                <a:effectLst/>
                <a:latin typeface="Gotham Medium Regular" panose="02000603030000020004"/>
                <a:ea typeface="Times New Roman" panose="02020603050405020304" pitchFamily="18" charset="0"/>
                <a:cs typeface="Calibri" panose="020F0502020204030204" pitchFamily="34" charset="0"/>
              </a:rPr>
              <a:t>Background</a:t>
            </a:r>
            <a:endParaRPr lang="en-GB" sz="4800" b="1" dirty="0">
              <a:latin typeface="Gotham Medium Regular" panose="02000603030000020004"/>
              <a:ea typeface="Times New Roman" panose="02020603050405020304" pitchFamily="18" charset="0"/>
              <a:cs typeface="Times New Roman" panose="02020603050405020304" pitchFamily="18" charset="0"/>
            </a:endParaRPr>
          </a:p>
          <a:p>
            <a:pPr marL="0" indent="0">
              <a:lnSpc>
                <a:spcPct val="120000"/>
              </a:lnSpc>
              <a:spcBef>
                <a:spcPts val="600"/>
              </a:spcBef>
              <a:buNone/>
            </a:pPr>
            <a:r>
              <a:rPr lang="en-GB" sz="4800" dirty="0">
                <a:effectLst/>
                <a:latin typeface="Gotham Medium Regular" panose="02000603030000020004"/>
                <a:ea typeface="Times New Roman" panose="02020603050405020304" pitchFamily="18" charset="0"/>
                <a:cs typeface="Calibri" panose="020F0502020204030204" pitchFamily="34" charset="0"/>
              </a:rPr>
              <a:t>London Sport exists to make London the most physically active city in the world. We are supported by Sport England and the Mayor of London, and work in partnership with London’s Local Authorities and a host of other organisations to support less active Londoners to build physical activity habits that support their health, wellbeing and prosperity. A key aspiration of London Sport is giving young people a physical activity habit for life. To help achieve this aspiration, we want to learn more about how organisations working to improve young people’s lives can use physical activity to achieve their aims. This year, we are looking to identify how physical activity can be used to reduce isolation in young people especially during challenging periods of life (challenges like lockdown, school transitions, relocation, or separation from loved ones). </a:t>
            </a:r>
            <a:endParaRPr lang="en-GB" sz="4800" dirty="0">
              <a:effectLst/>
              <a:latin typeface="Gotham Medium Regular" panose="02000603030000020004"/>
              <a:ea typeface="Calibri" panose="020F0502020204030204" pitchFamily="34" charset="0"/>
              <a:cs typeface="Times New Roman" panose="02020603050405020304" pitchFamily="18" charset="0"/>
            </a:endParaRPr>
          </a:p>
          <a:p>
            <a:pPr marL="0" indent="0">
              <a:lnSpc>
                <a:spcPct val="120000"/>
              </a:lnSpc>
              <a:spcAft>
                <a:spcPts val="800"/>
              </a:spcAft>
              <a:buNone/>
            </a:pPr>
            <a:r>
              <a:rPr lang="en-GB" sz="4800" b="1" dirty="0">
                <a:effectLst/>
                <a:latin typeface="Gotham Medium Regular" panose="02000603030000020004"/>
                <a:ea typeface="Times New Roman" panose="02020603050405020304" pitchFamily="18" charset="0"/>
                <a:cs typeface="Calibri" panose="020F0502020204030204" pitchFamily="34" charset="0"/>
              </a:rPr>
              <a:t>Why Isolation</a:t>
            </a:r>
            <a:endParaRPr lang="en-GB" sz="4800" b="1" dirty="0">
              <a:latin typeface="Gotham Medium Regular" panose="02000603030000020004"/>
              <a:ea typeface="Times New Roman" panose="02020603050405020304" pitchFamily="18" charset="0"/>
              <a:cs typeface="Times New Roman" panose="02020603050405020304" pitchFamily="18" charset="0"/>
            </a:endParaRPr>
          </a:p>
          <a:p>
            <a:pPr marL="0" indent="0">
              <a:lnSpc>
                <a:spcPct val="120000"/>
              </a:lnSpc>
              <a:spcAft>
                <a:spcPts val="800"/>
              </a:spcAft>
              <a:buNone/>
            </a:pPr>
            <a:r>
              <a:rPr lang="en-GB" sz="4800" dirty="0">
                <a:effectLst/>
                <a:latin typeface="Gotham Medium Regular" panose="02000603030000020004"/>
                <a:ea typeface="Times New Roman" panose="02020603050405020304" pitchFamily="18" charset="0"/>
                <a:cs typeface="Calibri" panose="020F0502020204030204" pitchFamily="34" charset="0"/>
              </a:rPr>
              <a:t>In 2018 the Office for National Statistics reported that 11.3% of children in the UK said that they were “often” lonely; this was more common among children living in a cities with 19.5% reporting “often” feeling lonely, compared with just over 5% of those living in either towns or rural areas. The same research found that 1 in 10 young people aged 16 to 24 said they were often lonely. Isolation affects people’s health, with individuals who report being lonely ‘often’ being twice as likely to rate their health as ‘poor’ or ‘fair’ than those who report being lonely ‘less than often’. There is also evidence that social isolation increases the risk of premature death as well as a number of serious health conditions. Research conducted on how covid-19 has affected isolation shows an increase in the number of young people who feel lonely with 52% of 18 to 24-year olds felt lonelier during lockdown. At London Sport we see every day how physical activity can bring people together, create communities and improve lives and we want to know how this can be used to tackle loneliness. </a:t>
            </a:r>
            <a:r>
              <a:rPr lang="en-GB" sz="3600" b="1" dirty="0">
                <a:effectLst/>
                <a:latin typeface="Gotham Medium Regular" panose="02000603030000020004"/>
                <a:ea typeface="Times New Roman" panose="02020603050405020304" pitchFamily="18" charset="0"/>
                <a:cs typeface="Calibri" panose="020F0502020204030204" pitchFamily="34" charset="0"/>
              </a:rPr>
              <a:t> </a:t>
            </a:r>
            <a:endParaRPr lang="en-GB" sz="3600" dirty="0">
              <a:effectLst/>
              <a:latin typeface="Gotham Medium Regular" panose="02000603030000020004"/>
              <a:ea typeface="Calibri" panose="020F0502020204030204" pitchFamily="34" charset="0"/>
              <a:cs typeface="Times New Roman" panose="02020603050405020304" pitchFamily="18" charset="0"/>
            </a:endParaRPr>
          </a:p>
          <a:p>
            <a:pPr marL="0" indent="0">
              <a:lnSpc>
                <a:spcPct val="120000"/>
              </a:lnSpc>
              <a:spcBef>
                <a:spcPts val="0"/>
              </a:spcBef>
              <a:buNone/>
            </a:pPr>
            <a:r>
              <a:rPr lang="en-GB" sz="3600" dirty="0">
                <a:effectLst/>
                <a:latin typeface="Gotham Medium Regular" panose="02000603030000020004"/>
                <a:ea typeface="Calibri" panose="020F0502020204030204" pitchFamily="34" charset="0"/>
                <a:cs typeface="Times New Roman" panose="02020603050405020304" pitchFamily="18" charset="0"/>
              </a:rPr>
              <a:t>Source: </a:t>
            </a:r>
            <a:r>
              <a:rPr lang="en-GB" sz="3600" u="sng" dirty="0">
                <a:solidFill>
                  <a:srgbClr val="0563C1"/>
                </a:solidFill>
                <a:effectLst/>
                <a:latin typeface="Gotham Medium Regular" panose="02000603030000020004"/>
                <a:ea typeface="Calibri" panose="020F0502020204030204" pitchFamily="34" charset="0"/>
                <a:cs typeface="Times New Roman" panose="02020603050405020304" pitchFamily="18" charset="0"/>
                <a:hlinkClick r:id="rId3"/>
              </a:rPr>
              <a:t>ONS, Community Life Survey 2016-17</a:t>
            </a:r>
            <a:endParaRPr lang="en-GB" sz="3600" dirty="0">
              <a:effectLst/>
              <a:latin typeface="Gotham Medium Regular" panose="02000603030000020004"/>
              <a:ea typeface="Calibri" panose="020F0502020204030204" pitchFamily="34" charset="0"/>
              <a:cs typeface="Times New Roman" panose="02020603050405020304" pitchFamily="18" charset="0"/>
            </a:endParaRPr>
          </a:p>
          <a:p>
            <a:pPr marL="0" indent="0">
              <a:lnSpc>
                <a:spcPct val="120000"/>
              </a:lnSpc>
              <a:spcBef>
                <a:spcPts val="0"/>
              </a:spcBef>
              <a:buNone/>
            </a:pPr>
            <a:r>
              <a:rPr lang="en-GB" sz="3600" dirty="0">
                <a:effectLst/>
                <a:latin typeface="Gotham Medium Regular" panose="02000603030000020004"/>
                <a:ea typeface="Calibri" panose="020F0502020204030204" pitchFamily="34" charset="0"/>
                <a:cs typeface="Times New Roman" panose="02020603050405020304" pitchFamily="18" charset="0"/>
              </a:rPr>
              <a:t>Aged 10-24</a:t>
            </a:r>
          </a:p>
          <a:p>
            <a:pPr marL="0" indent="0">
              <a:lnSpc>
                <a:spcPct val="120000"/>
              </a:lnSpc>
              <a:spcBef>
                <a:spcPts val="0"/>
              </a:spcBef>
              <a:buNone/>
            </a:pPr>
            <a:r>
              <a:rPr lang="en-GB" sz="3600" dirty="0">
                <a:effectLst/>
                <a:latin typeface="Gotham Medium Regular" panose="02000603030000020004"/>
                <a:ea typeface="Calibri" panose="020F0502020204030204" pitchFamily="34" charset="0"/>
                <a:cs typeface="Times New Roman" panose="02020603050405020304" pitchFamily="18" charset="0"/>
              </a:rPr>
              <a:t>Source: </a:t>
            </a:r>
            <a:r>
              <a:rPr lang="en-GB" sz="3600" u="sng" dirty="0">
                <a:solidFill>
                  <a:srgbClr val="0563C1"/>
                </a:solidFill>
                <a:effectLst/>
                <a:latin typeface="Gotham Medium Regular" panose="02000603030000020004"/>
                <a:ea typeface="Calibri" panose="020F0502020204030204" pitchFamily="34" charset="0"/>
                <a:cs typeface="Times New Roman" panose="02020603050405020304" pitchFamily="18" charset="0"/>
                <a:hlinkClick r:id="rId4"/>
              </a:rPr>
              <a:t>The Health Foundation</a:t>
            </a:r>
            <a:endParaRPr lang="en-GB" sz="3600" dirty="0">
              <a:effectLst/>
              <a:latin typeface="Gotham Medium Regular" panose="02000603030000020004"/>
              <a:ea typeface="Calibri" panose="020F0502020204030204" pitchFamily="34" charset="0"/>
              <a:cs typeface="Times New Roman" panose="02020603050405020304" pitchFamily="18" charset="0"/>
            </a:endParaRPr>
          </a:p>
          <a:p>
            <a:pPr marL="0" indent="0">
              <a:lnSpc>
                <a:spcPct val="120000"/>
              </a:lnSpc>
              <a:spcBef>
                <a:spcPts val="0"/>
              </a:spcBef>
              <a:buNone/>
            </a:pPr>
            <a:r>
              <a:rPr lang="en-GB" sz="3600" dirty="0">
                <a:effectLst/>
                <a:latin typeface="Gotham Medium Regular" panose="02000603030000020004"/>
                <a:ea typeface="Calibri" panose="020F0502020204030204" pitchFamily="34" charset="0"/>
                <a:cs typeface="Times New Roman" panose="02020603050405020304" pitchFamily="18" charset="0"/>
              </a:rPr>
              <a:t>Source: </a:t>
            </a:r>
            <a:r>
              <a:rPr lang="en-GB" sz="3600" u="sng" dirty="0">
                <a:solidFill>
                  <a:srgbClr val="0563C1"/>
                </a:solidFill>
                <a:effectLst/>
                <a:latin typeface="Gotham Medium Regular" panose="02000603030000020004"/>
                <a:ea typeface="Calibri" panose="020F0502020204030204" pitchFamily="34" charset="0"/>
                <a:cs typeface="Times New Roman" panose="02020603050405020304" pitchFamily="18" charset="0"/>
                <a:hlinkClick r:id="rId5"/>
              </a:rPr>
              <a:t>Campaign to End Loneliness</a:t>
            </a:r>
            <a:r>
              <a:rPr lang="en-GB" sz="3600" dirty="0">
                <a:effectLst/>
                <a:latin typeface="Gotham Medium Regular" panose="02000603030000020004"/>
                <a:ea typeface="Calibri" panose="020F0502020204030204" pitchFamily="34" charset="0"/>
                <a:cs typeface="Times New Roman" panose="02020603050405020304" pitchFamily="18" charset="0"/>
              </a:rPr>
              <a:t> </a:t>
            </a:r>
          </a:p>
          <a:p>
            <a:pPr marL="0" indent="0">
              <a:lnSpc>
                <a:spcPct val="120000"/>
              </a:lnSpc>
              <a:spcBef>
                <a:spcPts val="0"/>
              </a:spcBef>
              <a:buNone/>
            </a:pPr>
            <a:r>
              <a:rPr lang="en-GB" sz="3600" dirty="0">
                <a:effectLst/>
                <a:latin typeface="Gotham Medium Regular" panose="02000603030000020004"/>
                <a:ea typeface="Calibri" panose="020F0502020204030204" pitchFamily="34" charset="0"/>
                <a:cs typeface="Times New Roman" panose="02020603050405020304" pitchFamily="18" charset="0"/>
              </a:rPr>
              <a:t>Source:  </a:t>
            </a:r>
            <a:r>
              <a:rPr lang="en-GB" sz="3600" u="sng" dirty="0">
                <a:solidFill>
                  <a:srgbClr val="0563C1"/>
                </a:solidFill>
                <a:effectLst/>
                <a:latin typeface="Gotham Medium Regular" panose="02000603030000020004"/>
                <a:ea typeface="Calibri" panose="020F0502020204030204" pitchFamily="34" charset="0"/>
                <a:cs typeface="Times New Roman" panose="02020603050405020304" pitchFamily="18" charset="0"/>
                <a:hlinkClick r:id="rId6"/>
              </a:rPr>
              <a:t>POPULUS Coronavirus and health</a:t>
            </a:r>
            <a:endParaRPr lang="en-GB" sz="3600" dirty="0">
              <a:effectLst/>
              <a:latin typeface="Gotham Medium Regular" panose="02000603030000020004"/>
              <a:ea typeface="Calibri" panose="020F0502020204030204" pitchFamily="34" charset="0"/>
              <a:cs typeface="Times New Roman" panose="02020603050405020304" pitchFamily="18" charset="0"/>
            </a:endParaRPr>
          </a:p>
          <a:p>
            <a:pPr marL="0" indent="0">
              <a:lnSpc>
                <a:spcPct val="120000"/>
              </a:lnSpc>
              <a:spcBef>
                <a:spcPts val="0"/>
              </a:spcBef>
              <a:buNone/>
            </a:pPr>
            <a:r>
              <a:rPr lang="en-GB" sz="3600" dirty="0">
                <a:effectLst/>
                <a:latin typeface="Gotham Medium Regular" panose="02000603030000020004"/>
                <a:ea typeface="Calibri" panose="020F0502020204030204" pitchFamily="34" charset="0"/>
                <a:cs typeface="Times New Roman" panose="02020603050405020304" pitchFamily="18" charset="0"/>
              </a:rPr>
              <a:t>Other resources used: </a:t>
            </a:r>
            <a:r>
              <a:rPr lang="en-GB" sz="3600" u="sng" dirty="0">
                <a:solidFill>
                  <a:srgbClr val="0563C1"/>
                </a:solidFill>
                <a:effectLst/>
                <a:latin typeface="Gotham Medium Regular" panose="02000603030000020004"/>
                <a:ea typeface="Calibri" panose="020F0502020204030204" pitchFamily="34" charset="0"/>
                <a:cs typeface="Times New Roman" panose="02020603050405020304" pitchFamily="18" charset="0"/>
                <a:hlinkClick r:id="rId7"/>
              </a:rPr>
              <a:t>Tortoise Media</a:t>
            </a:r>
            <a:r>
              <a:rPr lang="en-GB" sz="3600" dirty="0">
                <a:effectLst/>
                <a:latin typeface="Gotham Medium Regular" panose="02000603030000020004"/>
                <a:ea typeface="Calibri" panose="020F0502020204030204" pitchFamily="34" charset="0"/>
                <a:cs typeface="Times New Roman" panose="02020603050405020304" pitchFamily="18" charset="0"/>
              </a:rPr>
              <a:t> </a:t>
            </a:r>
            <a:r>
              <a:rPr lang="en-GB" sz="3600" u="sng" dirty="0">
                <a:solidFill>
                  <a:srgbClr val="0563C1"/>
                </a:solidFill>
                <a:effectLst/>
                <a:latin typeface="Gotham Medium Regular" panose="02000603030000020004"/>
                <a:ea typeface="Calibri" panose="020F0502020204030204" pitchFamily="34" charset="0"/>
                <a:cs typeface="Times New Roman" panose="02020603050405020304" pitchFamily="18" charset="0"/>
                <a:hlinkClick r:id="rId8"/>
              </a:rPr>
              <a:t>The Independent</a:t>
            </a:r>
            <a:r>
              <a:rPr lang="en-GB" sz="3600" dirty="0">
                <a:effectLst/>
                <a:latin typeface="Gotham Medium Regular" panose="02000603030000020004"/>
                <a:ea typeface="Calibri" panose="020F0502020204030204" pitchFamily="34" charset="0"/>
                <a:cs typeface="Times New Roman" panose="02020603050405020304" pitchFamily="18" charset="0"/>
              </a:rPr>
              <a:t> </a:t>
            </a:r>
          </a:p>
          <a:p>
            <a:endParaRPr lang="en-GB" dirty="0"/>
          </a:p>
        </p:txBody>
      </p:sp>
      <p:sp>
        <p:nvSpPr>
          <p:cNvPr id="8" name="TextBox 7">
            <a:extLst>
              <a:ext uri="{FF2B5EF4-FFF2-40B4-BE49-F238E27FC236}">
                <a16:creationId xmlns:a16="http://schemas.microsoft.com/office/drawing/2014/main" id="{F74EBEAF-DD09-42FC-8043-72E7FB61E4A9}"/>
              </a:ext>
            </a:extLst>
          </p:cNvPr>
          <p:cNvSpPr txBox="1"/>
          <p:nvPr/>
        </p:nvSpPr>
        <p:spPr>
          <a:xfrm>
            <a:off x="333375" y="311828"/>
            <a:ext cx="7603330" cy="402546"/>
          </a:xfrm>
          <a:prstGeom prst="rect">
            <a:avLst/>
          </a:prstGeom>
          <a:noFill/>
        </p:spPr>
        <p:txBody>
          <a:bodyPr wrap="square">
            <a:spAutoFit/>
          </a:bodyPr>
          <a:lstStyle/>
          <a:p>
            <a:pPr marL="0" indent="0">
              <a:lnSpc>
                <a:spcPct val="120000"/>
              </a:lnSpc>
              <a:buNone/>
            </a:pPr>
            <a:r>
              <a:rPr lang="en-GB" sz="1800" b="1" dirty="0">
                <a:effectLst/>
                <a:latin typeface="Gotham Bold Regular"/>
                <a:ea typeface="Calibri" panose="020F0502020204030204" pitchFamily="34" charset="0"/>
                <a:cs typeface="Calibri" panose="020F0502020204030204" pitchFamily="34" charset="0"/>
              </a:rPr>
              <a:t>Addressing Youth Isolation Fund </a:t>
            </a:r>
            <a:endParaRPr lang="en-GB" sz="1800" b="1" dirty="0">
              <a:latin typeface="Gotham Bold Regular"/>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845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8575DDB4-03F5-414A-A40C-F2D8A6CC85CF}"/>
              </a:ext>
            </a:extLst>
          </p:cNvPr>
          <p:cNvPicPr>
            <a:picLocks noGrp="1" noChangeAspect="1"/>
          </p:cNvPicPr>
          <p:nvPr>
            <p:ph type="pic" idx="1"/>
          </p:nvPr>
        </p:nvPicPr>
        <p:blipFill>
          <a:blip r:embed="rId3"/>
          <a:srcRect l="31353" r="31353"/>
          <a:stretch/>
        </p:blipFill>
        <p:spPr>
          <a:xfrm>
            <a:off x="0" y="-10042"/>
            <a:ext cx="3828200" cy="6843290"/>
          </a:xfrm>
        </p:spPr>
      </p:pic>
      <p:sp>
        <p:nvSpPr>
          <p:cNvPr id="4" name="Content Placeholder 3">
            <a:extLst>
              <a:ext uri="{FF2B5EF4-FFF2-40B4-BE49-F238E27FC236}">
                <a16:creationId xmlns:a16="http://schemas.microsoft.com/office/drawing/2014/main" id="{F9EE610C-9255-4911-A315-4711228702B5}"/>
              </a:ext>
            </a:extLst>
          </p:cNvPr>
          <p:cNvSpPr>
            <a:spLocks noGrp="1"/>
          </p:cNvSpPr>
          <p:nvPr>
            <p:ph sz="half" idx="10"/>
          </p:nvPr>
        </p:nvSpPr>
        <p:spPr/>
        <p:txBody>
          <a:bodyPr>
            <a:normAutofit/>
          </a:bodyPr>
          <a:lstStyle/>
          <a:p>
            <a:pPr marL="457200" indent="-457200">
              <a:buFont typeface="Arial" panose="020B0604020202020204" pitchFamily="34" charset="0"/>
              <a:buChar char="•"/>
            </a:pPr>
            <a:r>
              <a:rPr lang="en-GB" sz="2800" dirty="0">
                <a:latin typeface="Gotham Medium Regular"/>
              </a:rPr>
              <a:t>How does your service work with young people?</a:t>
            </a:r>
          </a:p>
          <a:p>
            <a:pPr marL="1257300" lvl="1" indent="-457200"/>
            <a:r>
              <a:rPr lang="en-GB" dirty="0">
                <a:latin typeface="Gotham Medium Regular"/>
              </a:rPr>
              <a:t>BC (before COVID-19)</a:t>
            </a:r>
          </a:p>
          <a:p>
            <a:pPr marL="1257300" lvl="1" indent="-457200"/>
            <a:r>
              <a:rPr lang="en-GB" dirty="0">
                <a:latin typeface="Gotham Medium Regular"/>
              </a:rPr>
              <a:t>DC (during COVID-19)</a:t>
            </a:r>
          </a:p>
          <a:p>
            <a:pPr marL="1257300" lvl="1" indent="-457200"/>
            <a:endParaRPr lang="en-GB" sz="3600" dirty="0">
              <a:latin typeface="Gotham Medium Regular"/>
            </a:endParaRPr>
          </a:p>
          <a:p>
            <a:pPr marL="457200" indent="-457200">
              <a:buFont typeface="Arial" panose="020B0604020202020204" pitchFamily="34" charset="0"/>
              <a:buChar char="•"/>
            </a:pPr>
            <a:r>
              <a:rPr lang="en-GB" sz="2800" dirty="0">
                <a:latin typeface="Gotham Medium Regular"/>
              </a:rPr>
              <a:t>What monitoring &amp; evaluation do you currently do on projects/ with young people?</a:t>
            </a:r>
          </a:p>
          <a:p>
            <a:endParaRPr lang="en-GB" sz="2800" dirty="0">
              <a:latin typeface="Gotham Medium Regular"/>
            </a:endParaRPr>
          </a:p>
          <a:p>
            <a:pPr marL="457200" indent="-457200">
              <a:buFont typeface="Arial" panose="020B0604020202020204" pitchFamily="34" charset="0"/>
              <a:buChar char="•"/>
            </a:pPr>
            <a:r>
              <a:rPr lang="en-GB" sz="2800" dirty="0">
                <a:latin typeface="Gotham Medium Regular"/>
              </a:rPr>
              <a:t>Does your organisation do any physical activity with young people? </a:t>
            </a:r>
          </a:p>
          <a:p>
            <a:pPr marL="285750" indent="-285750">
              <a:buFont typeface="Arial" panose="020B0604020202020204" pitchFamily="34" charset="0"/>
              <a:buChar char="•"/>
            </a:pPr>
            <a:endParaRPr lang="en-GB" sz="2800" dirty="0">
              <a:latin typeface="Gotham Medium Regular"/>
            </a:endParaRPr>
          </a:p>
        </p:txBody>
      </p:sp>
      <p:sp>
        <p:nvSpPr>
          <p:cNvPr id="5" name="Title 4">
            <a:extLst>
              <a:ext uri="{FF2B5EF4-FFF2-40B4-BE49-F238E27FC236}">
                <a16:creationId xmlns:a16="http://schemas.microsoft.com/office/drawing/2014/main" id="{1A914A6A-94EC-7C4D-9650-75F5EB7747F7}"/>
              </a:ext>
            </a:extLst>
          </p:cNvPr>
          <p:cNvSpPr>
            <a:spLocks noGrp="1"/>
          </p:cNvSpPr>
          <p:nvPr>
            <p:ph type="title"/>
          </p:nvPr>
        </p:nvSpPr>
        <p:spPr/>
        <p:txBody>
          <a:bodyPr>
            <a:normAutofit/>
          </a:bodyPr>
          <a:lstStyle/>
          <a:p>
            <a:r>
              <a:rPr lang="en-US" dirty="0"/>
              <a:t>QUESTIONS</a:t>
            </a:r>
          </a:p>
        </p:txBody>
      </p:sp>
    </p:spTree>
    <p:extLst>
      <p:ext uri="{BB962C8B-B14F-4D97-AF65-F5344CB8AC3E}">
        <p14:creationId xmlns:p14="http://schemas.microsoft.com/office/powerpoint/2010/main" val="3846943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914A6A-94EC-7C4D-9650-75F5EB7747F7}"/>
              </a:ext>
            </a:extLst>
          </p:cNvPr>
          <p:cNvSpPr>
            <a:spLocks noGrp="1"/>
          </p:cNvSpPr>
          <p:nvPr>
            <p:ph type="title"/>
          </p:nvPr>
        </p:nvSpPr>
        <p:spPr/>
        <p:txBody>
          <a:bodyPr>
            <a:normAutofit/>
          </a:bodyPr>
          <a:lstStyle/>
          <a:p>
            <a:r>
              <a:rPr lang="en-US" dirty="0"/>
              <a:t>COMMENTS &amp; QUESTIONS </a:t>
            </a:r>
          </a:p>
        </p:txBody>
      </p:sp>
      <p:sp>
        <p:nvSpPr>
          <p:cNvPr id="2" name="Content Placeholder 1">
            <a:extLst>
              <a:ext uri="{FF2B5EF4-FFF2-40B4-BE49-F238E27FC236}">
                <a16:creationId xmlns:a16="http://schemas.microsoft.com/office/drawing/2014/main" id="{9787C348-A8AE-4D5D-9CC4-C080D7D0B292}"/>
              </a:ext>
            </a:extLst>
          </p:cNvPr>
          <p:cNvSpPr>
            <a:spLocks noGrp="1"/>
          </p:cNvSpPr>
          <p:nvPr>
            <p:ph sz="quarter" idx="10"/>
          </p:nvPr>
        </p:nvSpPr>
        <p:spPr/>
        <p:txBody>
          <a:bodyPr>
            <a:normAutofit/>
          </a:bodyPr>
          <a:lstStyle/>
          <a:p>
            <a:pPr marL="0" indent="0" fontAlgn="ctr">
              <a:buNone/>
            </a:pPr>
            <a:r>
              <a:rPr lang="en-GB" dirty="0"/>
              <a:t>How can physical activity can be used to reduce isolation in young people?</a:t>
            </a:r>
          </a:p>
          <a:p>
            <a:pPr marL="0" indent="0" fontAlgn="ctr">
              <a:buNone/>
            </a:pPr>
            <a:r>
              <a:rPr lang="en-GB" b="1" dirty="0"/>
              <a:t>4 Questions</a:t>
            </a:r>
          </a:p>
          <a:p>
            <a:pPr marL="514350" lvl="0" indent="-514350" fontAlgn="ctr">
              <a:buFont typeface="+mj-lt"/>
              <a:buAutoNum type="arabicPeriod"/>
            </a:pPr>
            <a:r>
              <a:rPr lang="en-GB" dirty="0"/>
              <a:t>How can physical activity enhance services supporting young people during challenging periods of their life? </a:t>
            </a:r>
          </a:p>
          <a:p>
            <a:pPr marL="514350" lvl="0" indent="-514350" fontAlgn="ctr">
              <a:buFont typeface="+mj-lt"/>
              <a:buAutoNum type="arabicPeriod"/>
            </a:pPr>
            <a:r>
              <a:rPr lang="en-GB" dirty="0"/>
              <a:t>What role can physical activity have in preventing isolation in young people?</a:t>
            </a:r>
          </a:p>
          <a:p>
            <a:pPr marL="514350" lvl="0" indent="-514350" fontAlgn="ctr">
              <a:buFont typeface="+mj-lt"/>
              <a:buAutoNum type="arabicPeriod"/>
            </a:pPr>
            <a:r>
              <a:rPr lang="en-GB" dirty="0"/>
              <a:t>What role can physical activity have in tackling isolation in young people?</a:t>
            </a:r>
          </a:p>
          <a:p>
            <a:pPr marL="514350" lvl="0" indent="-514350" fontAlgn="ctr">
              <a:buFont typeface="+mj-lt"/>
              <a:buAutoNum type="arabicPeriod"/>
            </a:pPr>
            <a:r>
              <a:rPr lang="en-GB" dirty="0"/>
              <a:t>When using physical activity, what is required to reduce isolation in young people?</a:t>
            </a:r>
          </a:p>
          <a:p>
            <a:endParaRPr lang="en-GB" dirty="0"/>
          </a:p>
        </p:txBody>
      </p:sp>
    </p:spTree>
    <p:extLst>
      <p:ext uri="{BB962C8B-B14F-4D97-AF65-F5344CB8AC3E}">
        <p14:creationId xmlns:p14="http://schemas.microsoft.com/office/powerpoint/2010/main" val="774714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E85EF0-3E3D-41B1-9D49-8747ED81E18E}"/>
              </a:ext>
            </a:extLst>
          </p:cNvPr>
          <p:cNvSpPr>
            <a:spLocks noGrp="1"/>
          </p:cNvSpPr>
          <p:nvPr>
            <p:ph type="ctrTitle"/>
          </p:nvPr>
        </p:nvSpPr>
        <p:spPr/>
        <p:txBody>
          <a:bodyPr/>
          <a:lstStyle/>
          <a:p>
            <a:r>
              <a:rPr lang="en-GB" dirty="0"/>
              <a:t>ADDRESSING YOUTH ISOLATION FUND</a:t>
            </a:r>
          </a:p>
        </p:txBody>
      </p:sp>
      <p:pic>
        <p:nvPicPr>
          <p:cNvPr id="7" name="Picture Placeholder 6" descr="A person standing in a room&#10;&#10;Description automatically generated">
            <a:extLst>
              <a:ext uri="{FF2B5EF4-FFF2-40B4-BE49-F238E27FC236}">
                <a16:creationId xmlns:a16="http://schemas.microsoft.com/office/drawing/2014/main" id="{D96197B0-AE4D-4FC6-AE16-FD5EADD6E9C9}"/>
              </a:ext>
            </a:extLst>
          </p:cNvPr>
          <p:cNvPicPr>
            <a:picLocks noGrp="1" noChangeAspect="1"/>
          </p:cNvPicPr>
          <p:nvPr>
            <p:ph type="pic" sz="quarter" idx="10"/>
          </p:nvPr>
        </p:nvPicPr>
        <p:blipFill>
          <a:blip r:embed="rId3"/>
          <a:srcRect l="9324" r="9324"/>
          <a:stretch>
            <a:fillRect/>
          </a:stretch>
        </p:blipFill>
        <p:spPr/>
      </p:pic>
      <p:sp>
        <p:nvSpPr>
          <p:cNvPr id="4" name="Title 2">
            <a:extLst>
              <a:ext uri="{FF2B5EF4-FFF2-40B4-BE49-F238E27FC236}">
                <a16:creationId xmlns:a16="http://schemas.microsoft.com/office/drawing/2014/main" id="{BA1D3528-7C57-482F-AD3D-8B0250DFEDE9}"/>
              </a:ext>
            </a:extLst>
          </p:cNvPr>
          <p:cNvSpPr txBox="1">
            <a:spLocks/>
          </p:cNvSpPr>
          <p:nvPr/>
        </p:nvSpPr>
        <p:spPr>
          <a:xfrm>
            <a:off x="5691808" y="5102087"/>
            <a:ext cx="6039275" cy="108005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500" b="1" i="0" kern="1200">
                <a:solidFill>
                  <a:srgbClr val="D02A2A"/>
                </a:solidFill>
                <a:latin typeface="Gotham Bold" panose="02000604030000020004" pitchFamily="2" charset="0"/>
                <a:ea typeface="+mj-ea"/>
                <a:cs typeface="+mj-cs"/>
              </a:defRPr>
            </a:lvl1pPr>
          </a:lstStyle>
          <a:p>
            <a:r>
              <a:rPr lang="en-GB" sz="2800" dirty="0"/>
              <a:t>David.Gentles@londonsport.org</a:t>
            </a:r>
          </a:p>
          <a:p>
            <a:r>
              <a:rPr lang="en-GB" sz="2800" dirty="0"/>
              <a:t>john.arthur@Londonsport.org</a:t>
            </a:r>
          </a:p>
        </p:txBody>
      </p:sp>
    </p:spTree>
    <p:extLst>
      <p:ext uri="{BB962C8B-B14F-4D97-AF65-F5344CB8AC3E}">
        <p14:creationId xmlns:p14="http://schemas.microsoft.com/office/powerpoint/2010/main" val="843525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A17CF5-37DC-403E-920B-3270E8CA43B0}"/>
              </a:ext>
            </a:extLst>
          </p:cNvPr>
          <p:cNvSpPr>
            <a:spLocks noGrp="1"/>
          </p:cNvSpPr>
          <p:nvPr>
            <p:ph sz="quarter" idx="10"/>
          </p:nvPr>
        </p:nvSpPr>
        <p:spPr/>
        <p:txBody>
          <a:bodyPr>
            <a:normAutofit fontScale="47500" lnSpcReduction="20000"/>
          </a:bodyPr>
          <a:lstStyle/>
          <a:p>
            <a:pPr marL="0" indent="0">
              <a:buNone/>
            </a:pPr>
            <a:r>
              <a:rPr lang="en-GB" sz="2500" b="1" dirty="0"/>
              <a:t>We want to identify</a:t>
            </a:r>
          </a:p>
          <a:p>
            <a:r>
              <a:rPr lang="en-GB" sz="2500" dirty="0"/>
              <a:t>How can physical activity enhance services supporting young people during challenging periods of their life? </a:t>
            </a:r>
          </a:p>
          <a:p>
            <a:r>
              <a:rPr lang="en-GB" sz="2500" dirty="0"/>
              <a:t>What role can physical activity have in preventing isolation in young people?</a:t>
            </a:r>
          </a:p>
          <a:p>
            <a:r>
              <a:rPr lang="en-GB" sz="2500" dirty="0"/>
              <a:t>What role can physical activity have in tackling isolation in young people?</a:t>
            </a:r>
          </a:p>
          <a:p>
            <a:r>
              <a:rPr lang="en-GB" sz="2500" dirty="0"/>
              <a:t>When using physical activity, what is required to reduce isolation in young people?</a:t>
            </a:r>
          </a:p>
          <a:p>
            <a:pPr marL="0" indent="0">
              <a:buNone/>
            </a:pPr>
            <a:r>
              <a:rPr lang="en-GB" sz="2500" dirty="0"/>
              <a:t> </a:t>
            </a:r>
          </a:p>
          <a:p>
            <a:pPr marL="0" indent="0">
              <a:buNone/>
            </a:pPr>
            <a:r>
              <a:rPr lang="en-GB" sz="2500" b="1" dirty="0"/>
              <a:t>Key principles of the fund</a:t>
            </a:r>
          </a:p>
          <a:p>
            <a:pPr marL="0" indent="0">
              <a:buNone/>
            </a:pPr>
            <a:r>
              <a:rPr lang="en-GB" sz="2500" dirty="0"/>
              <a:t>This is a list of what we are looking to see from an application for this fund. </a:t>
            </a:r>
          </a:p>
          <a:p>
            <a:pPr marL="514350" indent="-514350">
              <a:buFont typeface="+mj-lt"/>
              <a:buAutoNum type="arabicPeriod"/>
            </a:pPr>
            <a:r>
              <a:rPr lang="en-GB" sz="2500" dirty="0"/>
              <a:t>Helps answer 1 of the 4 questions above.</a:t>
            </a:r>
          </a:p>
          <a:p>
            <a:pPr marL="514350" indent="-514350">
              <a:buFont typeface="+mj-lt"/>
              <a:buAutoNum type="arabicPeriod"/>
            </a:pPr>
            <a:r>
              <a:rPr lang="en-GB" sz="2500" dirty="0"/>
              <a:t>Focused on 14-19 year olds.</a:t>
            </a:r>
          </a:p>
          <a:p>
            <a:pPr marL="0" indent="0">
              <a:buNone/>
            </a:pPr>
            <a:r>
              <a:rPr lang="en-GB" sz="2500" dirty="0"/>
              <a:t>	Most of those participating should be in this age bracket but we are comfortable with not all participants being in this age bracket.</a:t>
            </a:r>
          </a:p>
          <a:p>
            <a:pPr marL="0" indent="0">
              <a:buNone/>
            </a:pPr>
            <a:r>
              <a:rPr lang="en-GB" sz="2500" dirty="0"/>
              <a:t>3.          Involves young people in the design. </a:t>
            </a:r>
          </a:p>
          <a:p>
            <a:pPr marL="0" indent="0">
              <a:buNone/>
            </a:pPr>
            <a:r>
              <a:rPr lang="en-GB" sz="2500" dirty="0"/>
              <a:t>4.          COVID-19 safe.</a:t>
            </a:r>
          </a:p>
          <a:p>
            <a:pPr marL="0" indent="0">
              <a:buNone/>
            </a:pPr>
            <a:r>
              <a:rPr lang="en-GB" sz="2500" dirty="0"/>
              <a:t>	Interventions must follow the guidance at the time of writing. However, if you can display flexibility in planning this is helpful</a:t>
            </a:r>
          </a:p>
          <a:p>
            <a:pPr marL="0" indent="0">
              <a:buNone/>
            </a:pPr>
            <a:r>
              <a:rPr lang="en-GB" sz="2500" dirty="0"/>
              <a:t>5.          ‘Delivered’ for a minimum of 30 weeks.</a:t>
            </a:r>
          </a:p>
          <a:p>
            <a:pPr marL="0" indent="0">
              <a:buNone/>
            </a:pPr>
            <a:r>
              <a:rPr lang="en-GB" sz="2500" dirty="0"/>
              <a:t>	This means the intervention but does not mean the activity has to be the same for 30 weeks. </a:t>
            </a:r>
          </a:p>
          <a:p>
            <a:pPr marL="0" indent="0">
              <a:buNone/>
            </a:pPr>
            <a:r>
              <a:rPr lang="en-GB" sz="2500" dirty="0"/>
              <a:t>	Interventions do not have to be a recognised sport, provided they get participants moving more. </a:t>
            </a:r>
          </a:p>
          <a:p>
            <a:pPr marL="0" indent="0">
              <a:buNone/>
            </a:pPr>
            <a:r>
              <a:rPr lang="en-GB" sz="2500" dirty="0"/>
              <a:t>6.           Offers value for money.</a:t>
            </a:r>
          </a:p>
          <a:p>
            <a:pPr marL="0" indent="0">
              <a:buNone/>
            </a:pPr>
            <a:r>
              <a:rPr lang="en-GB" sz="2500" dirty="0"/>
              <a:t>	There is no set limit for what you can apply, however we will be scoring against the value for money of your bid to achieve the 5 aims above</a:t>
            </a:r>
          </a:p>
          <a:p>
            <a:pPr marL="0" indent="0">
              <a:buNone/>
            </a:pPr>
            <a:r>
              <a:rPr lang="en-GB" sz="2500" dirty="0"/>
              <a:t>	You can apply for revenue or capital costs. If you are not sure ask. </a:t>
            </a:r>
          </a:p>
          <a:p>
            <a:endParaRPr lang="en-GB" dirty="0"/>
          </a:p>
        </p:txBody>
      </p:sp>
    </p:spTree>
    <p:extLst>
      <p:ext uri="{BB962C8B-B14F-4D97-AF65-F5344CB8AC3E}">
        <p14:creationId xmlns:p14="http://schemas.microsoft.com/office/powerpoint/2010/main" val="473766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E85EF0-3E3D-41B1-9D49-8747ED81E18E}"/>
              </a:ext>
            </a:extLst>
          </p:cNvPr>
          <p:cNvSpPr>
            <a:spLocks noGrp="1"/>
          </p:cNvSpPr>
          <p:nvPr>
            <p:ph type="ctrTitle"/>
          </p:nvPr>
        </p:nvSpPr>
        <p:spPr/>
        <p:txBody>
          <a:bodyPr/>
          <a:lstStyle/>
          <a:p>
            <a:r>
              <a:rPr lang="en-GB" dirty="0"/>
              <a:t>ADDRESSING YOUTH ISOLATION FUND</a:t>
            </a:r>
          </a:p>
        </p:txBody>
      </p:sp>
      <p:pic>
        <p:nvPicPr>
          <p:cNvPr id="7" name="Picture Placeholder 6" descr="A person standing in a room&#10;&#10;Description automatically generated">
            <a:extLst>
              <a:ext uri="{FF2B5EF4-FFF2-40B4-BE49-F238E27FC236}">
                <a16:creationId xmlns:a16="http://schemas.microsoft.com/office/drawing/2014/main" id="{D96197B0-AE4D-4FC6-AE16-FD5EADD6E9C9}"/>
              </a:ext>
            </a:extLst>
          </p:cNvPr>
          <p:cNvPicPr>
            <a:picLocks noGrp="1" noChangeAspect="1"/>
          </p:cNvPicPr>
          <p:nvPr>
            <p:ph type="pic" sz="quarter" idx="10"/>
          </p:nvPr>
        </p:nvPicPr>
        <p:blipFill>
          <a:blip r:embed="rId3"/>
          <a:srcRect l="9324" r="9324"/>
          <a:stretch>
            <a:fillRect/>
          </a:stretch>
        </p:blipFill>
        <p:spPr/>
      </p:pic>
      <p:sp>
        <p:nvSpPr>
          <p:cNvPr id="6" name="Title 2">
            <a:extLst>
              <a:ext uri="{FF2B5EF4-FFF2-40B4-BE49-F238E27FC236}">
                <a16:creationId xmlns:a16="http://schemas.microsoft.com/office/drawing/2014/main" id="{D1FBF546-2225-4CF1-B023-26909C8DCE2F}"/>
              </a:ext>
            </a:extLst>
          </p:cNvPr>
          <p:cNvSpPr txBox="1">
            <a:spLocks/>
          </p:cNvSpPr>
          <p:nvPr/>
        </p:nvSpPr>
        <p:spPr>
          <a:xfrm>
            <a:off x="5691808" y="5102087"/>
            <a:ext cx="6039275" cy="108005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500" b="1" i="0" kern="1200">
                <a:solidFill>
                  <a:srgbClr val="D02A2A"/>
                </a:solidFill>
                <a:latin typeface="Gotham Bold" panose="02000604030000020004" pitchFamily="2" charset="0"/>
                <a:ea typeface="+mj-ea"/>
                <a:cs typeface="+mj-cs"/>
              </a:defRPr>
            </a:lvl1pPr>
          </a:lstStyle>
          <a:p>
            <a:r>
              <a:rPr lang="en-GB" sz="2800" dirty="0"/>
              <a:t>David Gentles</a:t>
            </a:r>
          </a:p>
        </p:txBody>
      </p:sp>
    </p:spTree>
    <p:extLst>
      <p:ext uri="{BB962C8B-B14F-4D97-AF65-F5344CB8AC3E}">
        <p14:creationId xmlns:p14="http://schemas.microsoft.com/office/powerpoint/2010/main" val="2845976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914A6A-94EC-7C4D-9650-75F5EB7747F7}"/>
              </a:ext>
            </a:extLst>
          </p:cNvPr>
          <p:cNvSpPr>
            <a:spLocks noGrp="1"/>
          </p:cNvSpPr>
          <p:nvPr>
            <p:ph type="title"/>
          </p:nvPr>
        </p:nvSpPr>
        <p:spPr/>
        <p:txBody>
          <a:bodyPr>
            <a:normAutofit/>
          </a:bodyPr>
          <a:lstStyle/>
          <a:p>
            <a:r>
              <a:rPr lang="en-US" dirty="0"/>
              <a:t>AGENDA </a:t>
            </a:r>
          </a:p>
        </p:txBody>
      </p:sp>
      <p:sp>
        <p:nvSpPr>
          <p:cNvPr id="2" name="Content Placeholder 1">
            <a:extLst>
              <a:ext uri="{FF2B5EF4-FFF2-40B4-BE49-F238E27FC236}">
                <a16:creationId xmlns:a16="http://schemas.microsoft.com/office/drawing/2014/main" id="{9787C348-A8AE-4D5D-9CC4-C080D7D0B292}"/>
              </a:ext>
            </a:extLst>
          </p:cNvPr>
          <p:cNvSpPr>
            <a:spLocks noGrp="1"/>
          </p:cNvSpPr>
          <p:nvPr>
            <p:ph sz="quarter" idx="10"/>
          </p:nvPr>
        </p:nvSpPr>
        <p:spPr/>
        <p:txBody>
          <a:bodyPr>
            <a:normAutofit/>
          </a:bodyPr>
          <a:lstStyle/>
          <a:p>
            <a:pPr marL="0" indent="0">
              <a:buNone/>
            </a:pPr>
            <a:endParaRPr lang="en-GB" dirty="0"/>
          </a:p>
          <a:p>
            <a:pPr marL="0" indent="0">
              <a:buNone/>
            </a:pPr>
            <a:r>
              <a:rPr lang="en-GB" dirty="0"/>
              <a:t>Please mute unless speaking &amp; camera on/off optional</a:t>
            </a:r>
          </a:p>
          <a:p>
            <a:pPr marL="0" indent="0">
              <a:lnSpc>
                <a:spcPct val="150000"/>
              </a:lnSpc>
              <a:buNone/>
            </a:pPr>
            <a:r>
              <a:rPr lang="en-GB" dirty="0"/>
              <a:t>14.00 </a:t>
            </a:r>
            <a:r>
              <a:rPr lang="en-GB" b="1" dirty="0"/>
              <a:t>Presentation- The Addressing Youth Isolation Fund- DG</a:t>
            </a:r>
          </a:p>
          <a:p>
            <a:pPr lvl="1">
              <a:lnSpc>
                <a:spcPct val="100000"/>
              </a:lnSpc>
            </a:pPr>
            <a:r>
              <a:rPr lang="en-GB" dirty="0"/>
              <a:t>What is the fund</a:t>
            </a:r>
          </a:p>
          <a:p>
            <a:pPr lvl="1">
              <a:lnSpc>
                <a:spcPct val="100000"/>
              </a:lnSpc>
            </a:pPr>
            <a:r>
              <a:rPr lang="en-GB" dirty="0"/>
              <a:t>Useful dates</a:t>
            </a:r>
          </a:p>
          <a:p>
            <a:pPr marL="0" indent="0">
              <a:lnSpc>
                <a:spcPct val="150000"/>
              </a:lnSpc>
              <a:buNone/>
            </a:pPr>
            <a:r>
              <a:rPr lang="en-GB" dirty="0"/>
              <a:t>14.25 How is links to wider Bromley priorities</a:t>
            </a:r>
            <a:endParaRPr lang="en-GB" b="1" dirty="0"/>
          </a:p>
          <a:p>
            <a:pPr marL="0" indent="0">
              <a:lnSpc>
                <a:spcPct val="150000"/>
              </a:lnSpc>
              <a:buNone/>
            </a:pPr>
            <a:r>
              <a:rPr lang="en-GB" dirty="0"/>
              <a:t>14.30 </a:t>
            </a:r>
            <a:r>
              <a:rPr lang="en-GB" b="1" dirty="0"/>
              <a:t>Comments &amp; Questions From You</a:t>
            </a:r>
          </a:p>
        </p:txBody>
      </p:sp>
    </p:spTree>
    <p:extLst>
      <p:ext uri="{BB962C8B-B14F-4D97-AF65-F5344CB8AC3E}">
        <p14:creationId xmlns:p14="http://schemas.microsoft.com/office/powerpoint/2010/main" val="1661456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653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914A6A-94EC-7C4D-9650-75F5EB7747F7}"/>
              </a:ext>
            </a:extLst>
          </p:cNvPr>
          <p:cNvSpPr>
            <a:spLocks noGrp="1"/>
          </p:cNvSpPr>
          <p:nvPr>
            <p:ph type="title"/>
          </p:nvPr>
        </p:nvSpPr>
        <p:spPr/>
        <p:txBody>
          <a:bodyPr>
            <a:normAutofit/>
          </a:bodyPr>
          <a:lstStyle/>
          <a:p>
            <a:r>
              <a:rPr lang="en-US" dirty="0"/>
              <a:t>AIM </a:t>
            </a:r>
          </a:p>
        </p:txBody>
      </p:sp>
      <p:sp>
        <p:nvSpPr>
          <p:cNvPr id="2" name="Content Placeholder 1">
            <a:extLst>
              <a:ext uri="{FF2B5EF4-FFF2-40B4-BE49-F238E27FC236}">
                <a16:creationId xmlns:a16="http://schemas.microsoft.com/office/drawing/2014/main" id="{9787C348-A8AE-4D5D-9CC4-C080D7D0B292}"/>
              </a:ext>
            </a:extLst>
          </p:cNvPr>
          <p:cNvSpPr>
            <a:spLocks noGrp="1"/>
          </p:cNvSpPr>
          <p:nvPr>
            <p:ph sz="quarter" idx="10"/>
          </p:nvPr>
        </p:nvSpPr>
        <p:spPr/>
        <p:txBody>
          <a:bodyPr>
            <a:normAutofit/>
          </a:bodyPr>
          <a:lstStyle/>
          <a:p>
            <a:pPr marL="0" indent="0" fontAlgn="ctr">
              <a:buNone/>
            </a:pPr>
            <a:r>
              <a:rPr lang="en-GB" dirty="0"/>
              <a:t>How can physical activity can be used to reduce isolation in young people?</a:t>
            </a:r>
          </a:p>
          <a:p>
            <a:pPr marL="0" indent="0" fontAlgn="ctr">
              <a:buNone/>
            </a:pPr>
            <a:r>
              <a:rPr lang="en-GB" b="1" dirty="0"/>
              <a:t>4 Questions</a:t>
            </a:r>
          </a:p>
          <a:p>
            <a:pPr marL="514350" lvl="0" indent="-514350" fontAlgn="ctr">
              <a:buFont typeface="+mj-lt"/>
              <a:buAutoNum type="arabicPeriod"/>
            </a:pPr>
            <a:r>
              <a:rPr lang="en-GB" dirty="0"/>
              <a:t>How can physical activity enhance services supporting young people during challenging periods of their life? </a:t>
            </a:r>
          </a:p>
          <a:p>
            <a:pPr marL="514350" lvl="0" indent="-514350" fontAlgn="ctr">
              <a:buFont typeface="+mj-lt"/>
              <a:buAutoNum type="arabicPeriod"/>
            </a:pPr>
            <a:r>
              <a:rPr lang="en-GB" dirty="0"/>
              <a:t>What role can physical activity have in preventing isolation in young people?</a:t>
            </a:r>
          </a:p>
          <a:p>
            <a:pPr marL="514350" lvl="0" indent="-514350" fontAlgn="ctr">
              <a:buFont typeface="+mj-lt"/>
              <a:buAutoNum type="arabicPeriod"/>
            </a:pPr>
            <a:r>
              <a:rPr lang="en-GB" dirty="0"/>
              <a:t>What role can physical activity have in tackling isolation in young people?</a:t>
            </a:r>
          </a:p>
          <a:p>
            <a:pPr marL="514350" lvl="0" indent="-514350" fontAlgn="ctr">
              <a:buFont typeface="+mj-lt"/>
              <a:buAutoNum type="arabicPeriod"/>
            </a:pPr>
            <a:r>
              <a:rPr lang="en-GB" dirty="0"/>
              <a:t>When using physical activity, what is required to reduce isolation in young people?</a:t>
            </a:r>
          </a:p>
          <a:p>
            <a:endParaRPr lang="en-GB" dirty="0"/>
          </a:p>
        </p:txBody>
      </p:sp>
    </p:spTree>
    <p:extLst>
      <p:ext uri="{BB962C8B-B14F-4D97-AF65-F5344CB8AC3E}">
        <p14:creationId xmlns:p14="http://schemas.microsoft.com/office/powerpoint/2010/main" val="53249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9EE610C-9255-4911-A315-4711228702B5}"/>
              </a:ext>
            </a:extLst>
          </p:cNvPr>
          <p:cNvSpPr>
            <a:spLocks noGrp="1"/>
          </p:cNvSpPr>
          <p:nvPr>
            <p:ph sz="half" idx="10"/>
          </p:nvPr>
        </p:nvSpPr>
        <p:spPr/>
        <p:txBody>
          <a:bodyPr>
            <a:normAutofit/>
          </a:bodyPr>
          <a:lstStyle/>
          <a:p>
            <a:pPr marL="457200" indent="-457200">
              <a:buFont typeface="Arial" panose="020B0604020202020204" pitchFamily="34" charset="0"/>
              <a:buChar char="•"/>
            </a:pPr>
            <a:r>
              <a:rPr lang="en-GB" sz="2800" dirty="0">
                <a:latin typeface="Gotham Medium Regular" panose="02000603030000020004"/>
              </a:rPr>
              <a:t>1 in 10 young people often feel lonely</a:t>
            </a:r>
          </a:p>
          <a:p>
            <a:pPr lvl="1" indent="0">
              <a:buNone/>
            </a:pPr>
            <a:r>
              <a:rPr lang="en-GB" sz="1400" dirty="0">
                <a:latin typeface="Gotham Medium Regular" panose="02000603030000020004"/>
              </a:rPr>
              <a:t>Source: </a:t>
            </a:r>
            <a:r>
              <a:rPr lang="en-GB" sz="1400" u="sng" dirty="0">
                <a:latin typeface="Gotham Medium Regular" panose="02000603030000020004"/>
                <a:hlinkClick r:id="rId3"/>
              </a:rPr>
              <a:t>ONS, Community Life Survey 2016-17</a:t>
            </a:r>
            <a:r>
              <a:rPr lang="en-GB" sz="1400" dirty="0">
                <a:latin typeface="Gotham Medium Regular" panose="02000603030000020004"/>
              </a:rPr>
              <a:t> </a:t>
            </a:r>
          </a:p>
          <a:p>
            <a:pPr lvl="1" indent="0">
              <a:buNone/>
            </a:pPr>
            <a:endParaRPr lang="en-GB" sz="1400" dirty="0">
              <a:latin typeface="Gotham Medium Regular" panose="02000603030000020004"/>
            </a:endParaRPr>
          </a:p>
          <a:p>
            <a:pPr marL="285750" indent="-285750">
              <a:buFont typeface="Arial" panose="020B0604020202020204" pitchFamily="34" charset="0"/>
              <a:buChar char="•"/>
            </a:pPr>
            <a:r>
              <a:rPr lang="en-GB" sz="2800" dirty="0">
                <a:latin typeface="Gotham Medium Regular" panose="02000603030000020004"/>
              </a:rPr>
              <a:t>Loneliness linked to a number of diseases</a:t>
            </a:r>
          </a:p>
          <a:p>
            <a:r>
              <a:rPr lang="en-GB" sz="1400" dirty="0">
                <a:latin typeface="Gotham Medium Regular" panose="02000603030000020004"/>
              </a:rPr>
              <a:t>	Source: </a:t>
            </a:r>
            <a:r>
              <a:rPr lang="en-GB" sz="1400" u="sng" dirty="0">
                <a:latin typeface="Gotham Medium Regular" panose="02000603030000020004"/>
                <a:hlinkClick r:id="rId4"/>
              </a:rPr>
              <a:t>The Health Foundation</a:t>
            </a:r>
            <a:endParaRPr lang="en-GB" sz="1400" dirty="0">
              <a:latin typeface="Gotham Medium Regular" panose="02000603030000020004"/>
            </a:endParaRPr>
          </a:p>
          <a:p>
            <a:pPr marL="285750" indent="-285750">
              <a:buFont typeface="Arial" panose="020B0604020202020204" pitchFamily="34" charset="0"/>
              <a:buChar char="•"/>
            </a:pPr>
            <a:endParaRPr lang="en-GB" sz="2800" dirty="0">
              <a:latin typeface="Gotham Medium Regular"/>
            </a:endParaRPr>
          </a:p>
          <a:p>
            <a:pPr marL="285750" indent="-285750">
              <a:buFont typeface="Arial" panose="020B0604020202020204" pitchFamily="34" charset="0"/>
              <a:buChar char="•"/>
            </a:pPr>
            <a:r>
              <a:rPr lang="en-GB" sz="2800" dirty="0">
                <a:latin typeface="Gotham Medium Regular"/>
              </a:rPr>
              <a:t>How can physical activity be used to address this? </a:t>
            </a:r>
          </a:p>
          <a:p>
            <a:pPr marL="285750" indent="-285750">
              <a:buFont typeface="Arial" panose="020B0604020202020204" pitchFamily="34" charset="0"/>
              <a:buChar char="•"/>
            </a:pPr>
            <a:endParaRPr lang="en-GB" sz="2800" dirty="0">
              <a:latin typeface="Gotham Medium Regular"/>
            </a:endParaRPr>
          </a:p>
        </p:txBody>
      </p:sp>
      <p:sp>
        <p:nvSpPr>
          <p:cNvPr id="5" name="Title 4">
            <a:extLst>
              <a:ext uri="{FF2B5EF4-FFF2-40B4-BE49-F238E27FC236}">
                <a16:creationId xmlns:a16="http://schemas.microsoft.com/office/drawing/2014/main" id="{1A914A6A-94EC-7C4D-9650-75F5EB7747F7}"/>
              </a:ext>
            </a:extLst>
          </p:cNvPr>
          <p:cNvSpPr>
            <a:spLocks noGrp="1"/>
          </p:cNvSpPr>
          <p:nvPr>
            <p:ph type="title"/>
          </p:nvPr>
        </p:nvSpPr>
        <p:spPr/>
        <p:txBody>
          <a:bodyPr>
            <a:normAutofit/>
          </a:bodyPr>
          <a:lstStyle/>
          <a:p>
            <a:r>
              <a:rPr lang="en-US" dirty="0"/>
              <a:t>WHY ISOLATION</a:t>
            </a:r>
          </a:p>
        </p:txBody>
      </p:sp>
      <p:pic>
        <p:nvPicPr>
          <p:cNvPr id="12" name="Picture Placeholder 11">
            <a:extLst>
              <a:ext uri="{FF2B5EF4-FFF2-40B4-BE49-F238E27FC236}">
                <a16:creationId xmlns:a16="http://schemas.microsoft.com/office/drawing/2014/main" id="{8575DDB4-03F5-414A-A40C-F2D8A6CC85CF}"/>
              </a:ext>
            </a:extLst>
          </p:cNvPr>
          <p:cNvPicPr>
            <a:picLocks noGrp="1" noChangeAspect="1"/>
          </p:cNvPicPr>
          <p:nvPr>
            <p:ph type="pic" idx="1"/>
          </p:nvPr>
        </p:nvPicPr>
        <p:blipFill>
          <a:blip r:embed="rId5">
            <a:extLst>
              <a:ext uri="{837473B0-CC2E-450A-ABE3-18F120FF3D39}">
                <a1611:picAttrSrcUrl xmlns:a1611="http://schemas.microsoft.com/office/drawing/2016/11/main" r:id="rId6"/>
              </a:ext>
            </a:extLst>
          </a:blip>
          <a:srcRect/>
          <a:stretch/>
        </p:blipFill>
        <p:spPr>
          <a:xfrm>
            <a:off x="8363799" y="-84333"/>
            <a:ext cx="3905063" cy="6942333"/>
          </a:xfrm>
        </p:spPr>
      </p:pic>
    </p:spTree>
    <p:extLst>
      <p:ext uri="{BB962C8B-B14F-4D97-AF65-F5344CB8AC3E}">
        <p14:creationId xmlns:p14="http://schemas.microsoft.com/office/powerpoint/2010/main" val="2534714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3A74B7-7DAD-4D87-9131-51670A3E47BB}"/>
              </a:ext>
            </a:extLst>
          </p:cNvPr>
          <p:cNvSpPr/>
          <p:nvPr/>
        </p:nvSpPr>
        <p:spPr>
          <a:xfrm>
            <a:off x="10901238" y="5709037"/>
            <a:ext cx="1290762" cy="11489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Placeholder 5" descr="A group of people riding on the back of a bicycle&#10;&#10;Description automatically generated">
            <a:extLst>
              <a:ext uri="{FF2B5EF4-FFF2-40B4-BE49-F238E27FC236}">
                <a16:creationId xmlns:a16="http://schemas.microsoft.com/office/drawing/2014/main" id="{29C557BD-B592-4FE6-8790-A9A0EB797BAC}"/>
              </a:ext>
            </a:extLst>
          </p:cNvPr>
          <p:cNvPicPr>
            <a:picLocks noGrp="1" noChangeAspect="1"/>
          </p:cNvPicPr>
          <p:nvPr>
            <p:ph type="pic" idx="1"/>
          </p:nvPr>
        </p:nvPicPr>
        <p:blipFill rotWithShape="1">
          <a:blip r:embed="rId3"/>
          <a:srcRect l="31348" r="31348"/>
          <a:stretch/>
        </p:blipFill>
        <p:spPr>
          <a:noFill/>
        </p:spPr>
      </p:pic>
      <p:sp>
        <p:nvSpPr>
          <p:cNvPr id="4" name="Title 3">
            <a:extLst>
              <a:ext uri="{FF2B5EF4-FFF2-40B4-BE49-F238E27FC236}">
                <a16:creationId xmlns:a16="http://schemas.microsoft.com/office/drawing/2014/main" id="{49F77282-D2EC-4EFF-A13A-549AC21FD78F}"/>
              </a:ext>
            </a:extLst>
          </p:cNvPr>
          <p:cNvSpPr>
            <a:spLocks noGrp="1"/>
          </p:cNvSpPr>
          <p:nvPr>
            <p:ph type="title"/>
          </p:nvPr>
        </p:nvSpPr>
        <p:spPr/>
        <p:txBody>
          <a:bodyPr anchor="ctr">
            <a:normAutofit/>
          </a:bodyPr>
          <a:lstStyle/>
          <a:p>
            <a:r>
              <a:rPr lang="en-GB" dirty="0"/>
              <a:t>FUND PRINCIPLES</a:t>
            </a:r>
          </a:p>
        </p:txBody>
      </p:sp>
      <p:sp>
        <p:nvSpPr>
          <p:cNvPr id="9" name="Content Placeholder 8">
            <a:extLst>
              <a:ext uri="{FF2B5EF4-FFF2-40B4-BE49-F238E27FC236}">
                <a16:creationId xmlns:a16="http://schemas.microsoft.com/office/drawing/2014/main" id="{4EA93ED0-F2AC-4B72-8003-CA69D8AFD15F}"/>
              </a:ext>
            </a:extLst>
          </p:cNvPr>
          <p:cNvSpPr>
            <a:spLocks noGrp="1"/>
          </p:cNvSpPr>
          <p:nvPr>
            <p:ph sz="half" idx="10"/>
          </p:nvPr>
        </p:nvSpPr>
        <p:spPr/>
        <p:txBody>
          <a:bodyPr>
            <a:normAutofit/>
          </a:bodyPr>
          <a:lstStyle/>
          <a:p>
            <a:pPr marL="342900" indent="-342900" algn="just">
              <a:lnSpc>
                <a:spcPct val="150000"/>
              </a:lnSpc>
              <a:buFont typeface="+mj-lt"/>
              <a:buAutoNum type="arabicPeriod"/>
            </a:pPr>
            <a:r>
              <a:rPr lang="en-GB" sz="2800" dirty="0">
                <a:solidFill>
                  <a:srgbClr val="000000"/>
                </a:solidFill>
                <a:latin typeface="Gotham Medium Regular" panose="02000603030000020004"/>
              </a:rPr>
              <a:t>Helps answer 1 of the 4 questions</a:t>
            </a:r>
          </a:p>
          <a:p>
            <a:pPr marL="342900" indent="-342900" algn="just">
              <a:lnSpc>
                <a:spcPct val="150000"/>
              </a:lnSpc>
              <a:buFont typeface="+mj-lt"/>
              <a:buAutoNum type="arabicPeriod"/>
            </a:pPr>
            <a:r>
              <a:rPr lang="en-GB" sz="2800" b="0" i="0" u="none" strike="noStrike" dirty="0">
                <a:solidFill>
                  <a:srgbClr val="000000"/>
                </a:solidFill>
                <a:effectLst/>
                <a:latin typeface="Gotham Medium Regular" panose="02000603030000020004"/>
              </a:rPr>
              <a:t>Focused on 14-19 year olds</a:t>
            </a:r>
          </a:p>
          <a:p>
            <a:pPr marL="342900" indent="-342900" algn="just">
              <a:lnSpc>
                <a:spcPct val="150000"/>
              </a:lnSpc>
              <a:buFont typeface="+mj-lt"/>
              <a:buAutoNum type="arabicPeriod"/>
            </a:pPr>
            <a:r>
              <a:rPr lang="en-GB" sz="2800" b="0" i="0" u="none" strike="noStrike" dirty="0">
                <a:solidFill>
                  <a:srgbClr val="000000"/>
                </a:solidFill>
                <a:effectLst/>
                <a:latin typeface="Gotham Medium Regular" panose="02000603030000020004"/>
              </a:rPr>
              <a:t>Involves </a:t>
            </a:r>
            <a:r>
              <a:rPr lang="en-GB" sz="2800" dirty="0">
                <a:solidFill>
                  <a:srgbClr val="000000"/>
                </a:solidFill>
                <a:latin typeface="Gotham Medium Regular" panose="02000603030000020004"/>
              </a:rPr>
              <a:t>young people</a:t>
            </a:r>
            <a:r>
              <a:rPr lang="en-GB" sz="2800" b="0" i="0" u="none" strike="noStrike" dirty="0">
                <a:solidFill>
                  <a:srgbClr val="000000"/>
                </a:solidFill>
                <a:effectLst/>
                <a:latin typeface="Gotham Medium Regular" panose="02000603030000020004"/>
              </a:rPr>
              <a:t> in design</a:t>
            </a:r>
          </a:p>
          <a:p>
            <a:pPr marL="342900" indent="-342900" algn="just">
              <a:lnSpc>
                <a:spcPct val="150000"/>
              </a:lnSpc>
              <a:buFont typeface="+mj-lt"/>
              <a:buAutoNum type="arabicPeriod"/>
            </a:pPr>
            <a:r>
              <a:rPr lang="en-GB" sz="2800" dirty="0">
                <a:solidFill>
                  <a:srgbClr val="000000"/>
                </a:solidFill>
                <a:latin typeface="Gotham Medium Regular" panose="02000603030000020004"/>
              </a:rPr>
              <a:t>COVID-19 safe</a:t>
            </a:r>
          </a:p>
          <a:p>
            <a:pPr marL="342900" indent="-342900" algn="just">
              <a:lnSpc>
                <a:spcPct val="150000"/>
              </a:lnSpc>
              <a:buFont typeface="+mj-lt"/>
              <a:buAutoNum type="arabicPeriod"/>
            </a:pPr>
            <a:r>
              <a:rPr lang="en-GB" sz="2800" b="0" i="0" u="none" strike="noStrike" dirty="0">
                <a:solidFill>
                  <a:srgbClr val="000000"/>
                </a:solidFill>
                <a:effectLst/>
                <a:latin typeface="Gotham Medium Regular" panose="02000603030000020004"/>
              </a:rPr>
              <a:t>‘Delivered’ for a minimum of 30 weeks</a:t>
            </a:r>
          </a:p>
          <a:p>
            <a:pPr marL="342900" indent="-342900" algn="just">
              <a:lnSpc>
                <a:spcPct val="150000"/>
              </a:lnSpc>
              <a:buFont typeface="+mj-lt"/>
              <a:buAutoNum type="arabicPeriod"/>
            </a:pPr>
            <a:r>
              <a:rPr lang="en-GB" sz="2800" dirty="0">
                <a:solidFill>
                  <a:srgbClr val="000000"/>
                </a:solidFill>
                <a:latin typeface="Gotham Medium Regular" panose="02000603030000020004"/>
              </a:rPr>
              <a:t>Value for money</a:t>
            </a:r>
          </a:p>
        </p:txBody>
      </p:sp>
    </p:spTree>
    <p:extLst>
      <p:ext uri="{BB962C8B-B14F-4D97-AF65-F5344CB8AC3E}">
        <p14:creationId xmlns:p14="http://schemas.microsoft.com/office/powerpoint/2010/main" val="1808718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3A74B7-7DAD-4D87-9131-51670A3E47BB}"/>
              </a:ext>
            </a:extLst>
          </p:cNvPr>
          <p:cNvSpPr/>
          <p:nvPr/>
        </p:nvSpPr>
        <p:spPr>
          <a:xfrm>
            <a:off x="10901238" y="5709037"/>
            <a:ext cx="1290762" cy="11489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Placeholder 5">
            <a:extLst>
              <a:ext uri="{FF2B5EF4-FFF2-40B4-BE49-F238E27FC236}">
                <a16:creationId xmlns:a16="http://schemas.microsoft.com/office/drawing/2014/main" id="{29C557BD-B592-4FE6-8790-A9A0EB797BAC}"/>
              </a:ext>
            </a:extLst>
          </p:cNvPr>
          <p:cNvPicPr>
            <a:picLocks noGrp="1" noChangeAspect="1"/>
          </p:cNvPicPr>
          <p:nvPr>
            <p:ph type="pic" idx="1"/>
          </p:nvPr>
        </p:nvPicPr>
        <p:blipFill rotWithShape="1">
          <a:blip r:embed="rId3"/>
          <a:srcRect l="7386" t="107" r="55308" b="-107"/>
          <a:stretch/>
        </p:blipFill>
        <p:spPr>
          <a:xfrm>
            <a:off x="8363800" y="7355"/>
            <a:ext cx="3828200" cy="6843290"/>
          </a:xfrm>
          <a:noFill/>
        </p:spPr>
      </p:pic>
      <p:graphicFrame>
        <p:nvGraphicFramePr>
          <p:cNvPr id="7" name="Content Placeholder 6">
            <a:extLst>
              <a:ext uri="{FF2B5EF4-FFF2-40B4-BE49-F238E27FC236}">
                <a16:creationId xmlns:a16="http://schemas.microsoft.com/office/drawing/2014/main" id="{B6EA0046-C232-4906-AE6C-835FAF7823F6}"/>
              </a:ext>
            </a:extLst>
          </p:cNvPr>
          <p:cNvGraphicFramePr>
            <a:graphicFrameLocks noGrp="1"/>
          </p:cNvGraphicFramePr>
          <p:nvPr>
            <p:ph sz="half" idx="10"/>
            <p:extLst>
              <p:ext uri="{D42A27DB-BD31-4B8C-83A1-F6EECF244321}">
                <p14:modId xmlns:p14="http://schemas.microsoft.com/office/powerpoint/2010/main" val="2259402010"/>
              </p:ext>
            </p:extLst>
          </p:nvPr>
        </p:nvGraphicFramePr>
        <p:xfrm>
          <a:off x="328613" y="930274"/>
          <a:ext cx="7858784" cy="5777972"/>
        </p:xfrm>
        <a:graphic>
          <a:graphicData uri="http://schemas.openxmlformats.org/drawingml/2006/table">
            <a:tbl>
              <a:tblPr firstRow="1" firstCol="1" bandRow="1">
                <a:noFill/>
                <a:tableStyleId>{5C22544A-7EE6-4342-B048-85BDC9FD1C3A}</a:tableStyleId>
              </a:tblPr>
              <a:tblGrid>
                <a:gridCol w="1987876">
                  <a:extLst>
                    <a:ext uri="{9D8B030D-6E8A-4147-A177-3AD203B41FA5}">
                      <a16:colId xmlns:a16="http://schemas.microsoft.com/office/drawing/2014/main" val="862411188"/>
                    </a:ext>
                  </a:extLst>
                </a:gridCol>
                <a:gridCol w="5870908">
                  <a:extLst>
                    <a:ext uri="{9D8B030D-6E8A-4147-A177-3AD203B41FA5}">
                      <a16:colId xmlns:a16="http://schemas.microsoft.com/office/drawing/2014/main" val="1992411746"/>
                    </a:ext>
                  </a:extLst>
                </a:gridCol>
              </a:tblGrid>
              <a:tr h="634833">
                <a:tc>
                  <a:txBody>
                    <a:bodyPr/>
                    <a:lstStyle/>
                    <a:p>
                      <a:pPr>
                        <a:lnSpc>
                          <a:spcPct val="107000"/>
                        </a:lnSpc>
                        <a:spcAft>
                          <a:spcPts val="0"/>
                        </a:spcAft>
                      </a:pPr>
                      <a:r>
                        <a:rPr lang="en-GB" sz="2400" b="1" cap="all" spc="60" dirty="0">
                          <a:solidFill>
                            <a:schemeClr val="tx1"/>
                          </a:solidFill>
                          <a:effectLst/>
                          <a:latin typeface="Gotham Medium Regular" panose="02000603030000020004"/>
                        </a:rPr>
                        <a:t>Date</a:t>
                      </a:r>
                      <a:endParaRPr lang="en-GB" sz="2400" b="1" cap="all" spc="60" dirty="0">
                        <a:solidFill>
                          <a:schemeClr val="tx1"/>
                        </a:solidFill>
                        <a:effectLst/>
                        <a:latin typeface="Gotham Medium Regular" panose="02000603030000020004"/>
                        <a:ea typeface="Calibri" panose="020F0502020204030204" pitchFamily="34" charset="0"/>
                        <a:cs typeface="Times New Roman" panose="02020603050405020304" pitchFamily="18" charset="0"/>
                      </a:endParaRPr>
                    </a:p>
                  </a:txBody>
                  <a:tcPr marL="55719" marR="55719" marT="75101" marB="75101" anchor="b">
                    <a:lnL w="12700" cmpd="sng">
                      <a:noFill/>
                    </a:lnL>
                    <a:lnR w="12700" cmpd="sng">
                      <a:noFill/>
                    </a:lnR>
                    <a:lnT w="12700" cmpd="sng">
                      <a:noFill/>
                    </a:lnT>
                    <a:lnB w="38100" cmpd="sng">
                      <a:noFill/>
                    </a:lnB>
                    <a:noFill/>
                  </a:tcPr>
                </a:tc>
                <a:tc>
                  <a:txBody>
                    <a:bodyPr/>
                    <a:lstStyle/>
                    <a:p>
                      <a:pPr>
                        <a:lnSpc>
                          <a:spcPct val="107000"/>
                        </a:lnSpc>
                        <a:spcAft>
                          <a:spcPts val="0"/>
                        </a:spcAft>
                      </a:pPr>
                      <a:r>
                        <a:rPr lang="en-GB" sz="2400" b="1" cap="all" spc="60" dirty="0">
                          <a:solidFill>
                            <a:schemeClr val="tx1"/>
                          </a:solidFill>
                          <a:effectLst/>
                          <a:latin typeface="Gotham Medium Regular" panose="02000603030000020004"/>
                        </a:rPr>
                        <a:t>Support</a:t>
                      </a:r>
                      <a:endParaRPr lang="en-GB" sz="2400" b="1" cap="all" spc="60" dirty="0">
                        <a:solidFill>
                          <a:schemeClr val="tx1"/>
                        </a:solidFill>
                        <a:effectLst/>
                        <a:latin typeface="Gotham Medium Regular" panose="02000603030000020004"/>
                        <a:ea typeface="Calibri" panose="020F0502020204030204" pitchFamily="34" charset="0"/>
                        <a:cs typeface="Times New Roman" panose="02020603050405020304" pitchFamily="18" charset="0"/>
                      </a:endParaRPr>
                    </a:p>
                  </a:txBody>
                  <a:tcPr marL="55719" marR="55719" marT="75101" marB="75101" anchor="b">
                    <a:lnL w="12700" cmpd="sng">
                      <a:noFill/>
                    </a:lnL>
                    <a:lnR w="12700" cmpd="sng">
                      <a:noFill/>
                    </a:lnR>
                    <a:lnT w="12700" cmpd="sng">
                      <a:noFill/>
                    </a:lnT>
                    <a:lnB w="38100" cmpd="sng">
                      <a:noFill/>
                    </a:lnB>
                    <a:noFill/>
                  </a:tcPr>
                </a:tc>
                <a:extLst>
                  <a:ext uri="{0D108BD9-81ED-4DB2-BD59-A6C34878D82A}">
                    <a16:rowId xmlns:a16="http://schemas.microsoft.com/office/drawing/2014/main" val="4232951754"/>
                  </a:ext>
                </a:extLst>
              </a:tr>
              <a:tr h="609172">
                <a:tc>
                  <a:txBody>
                    <a:bodyPr/>
                    <a:lstStyle/>
                    <a:p>
                      <a:pPr>
                        <a:lnSpc>
                          <a:spcPct val="107000"/>
                        </a:lnSpc>
                        <a:spcAft>
                          <a:spcPts val="0"/>
                        </a:spcAft>
                      </a:pPr>
                      <a:r>
                        <a:rPr lang="en-GB" sz="2400" b="1" cap="none" spc="0" dirty="0">
                          <a:solidFill>
                            <a:schemeClr val="tx1"/>
                          </a:solidFill>
                          <a:effectLst/>
                          <a:latin typeface="Gotham Medium Regular" panose="02000603030000020004"/>
                        </a:rPr>
                        <a:t>January 13</a:t>
                      </a:r>
                      <a:r>
                        <a:rPr lang="en-GB" sz="2400" b="1" cap="none" spc="0" baseline="30000" dirty="0">
                          <a:solidFill>
                            <a:schemeClr val="tx1"/>
                          </a:solidFill>
                          <a:effectLst/>
                          <a:latin typeface="Gotham Medium Regular" panose="02000603030000020004"/>
                        </a:rPr>
                        <a:t>th</a:t>
                      </a:r>
                      <a:r>
                        <a:rPr lang="en-GB" sz="2400" b="1" cap="none" spc="0" dirty="0">
                          <a:solidFill>
                            <a:schemeClr val="tx1"/>
                          </a:solidFill>
                          <a:effectLst/>
                          <a:latin typeface="Gotham Medium Regular" panose="02000603030000020004"/>
                        </a:rPr>
                        <a:t> </a:t>
                      </a:r>
                      <a:endParaRPr lang="en-GB" sz="2400" b="1" cap="none" spc="0" dirty="0">
                        <a:solidFill>
                          <a:schemeClr val="tx1"/>
                        </a:solidFill>
                        <a:effectLst/>
                        <a:latin typeface="Gotham Medium Regular" panose="02000603030000020004"/>
                        <a:ea typeface="Calibri" panose="020F0502020204030204" pitchFamily="34" charset="0"/>
                        <a:cs typeface="Times New Roman" panose="02020603050405020304" pitchFamily="18" charset="0"/>
                      </a:endParaRPr>
                    </a:p>
                  </a:txBody>
                  <a:tcPr marL="55719" marR="55719" marT="0" marB="75101">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fontAlgn="ctr">
                        <a:lnSpc>
                          <a:spcPct val="107000"/>
                        </a:lnSpc>
                        <a:spcAft>
                          <a:spcPts val="0"/>
                        </a:spcAft>
                      </a:pPr>
                      <a:r>
                        <a:rPr lang="en-GB" sz="2400" cap="none" spc="0" dirty="0">
                          <a:solidFill>
                            <a:schemeClr val="tx1"/>
                          </a:solidFill>
                          <a:effectLst/>
                          <a:latin typeface="Gotham Medium Regular" panose="02000603030000020004"/>
                        </a:rPr>
                        <a:t>Information session with prospective partners  on Zoom (60 attended)</a:t>
                      </a:r>
                      <a:endParaRPr lang="en-GB" sz="2400" cap="none" spc="0" dirty="0">
                        <a:solidFill>
                          <a:schemeClr val="tx1"/>
                        </a:solidFill>
                        <a:effectLst/>
                        <a:latin typeface="Gotham Medium Regular" panose="02000603030000020004"/>
                        <a:ea typeface="Calibri" panose="020F0502020204030204" pitchFamily="34" charset="0"/>
                        <a:cs typeface="Times New Roman" panose="02020603050405020304" pitchFamily="18" charset="0"/>
                      </a:endParaRPr>
                    </a:p>
                  </a:txBody>
                  <a:tcPr marL="55719" marR="55719" marT="0" marB="75101">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2433049127"/>
                  </a:ext>
                </a:extLst>
              </a:tr>
              <a:tr h="997154">
                <a:tc>
                  <a:txBody>
                    <a:bodyPr/>
                    <a:lstStyle/>
                    <a:p>
                      <a:pPr>
                        <a:lnSpc>
                          <a:spcPct val="107000"/>
                        </a:lnSpc>
                        <a:spcAft>
                          <a:spcPts val="0"/>
                        </a:spcAft>
                      </a:pPr>
                      <a:r>
                        <a:rPr lang="en-GB" sz="2400" b="1" cap="none" spc="0" dirty="0">
                          <a:solidFill>
                            <a:schemeClr val="tx1"/>
                          </a:solidFill>
                          <a:effectLst/>
                          <a:latin typeface="Gotham Medium Regular" panose="02000603030000020004"/>
                        </a:rPr>
                        <a:t>End Jan</a:t>
                      </a:r>
                      <a:endParaRPr lang="en-GB" sz="2400" b="1" cap="none" spc="0" dirty="0">
                        <a:solidFill>
                          <a:schemeClr val="tx1"/>
                        </a:solidFill>
                        <a:effectLst/>
                        <a:latin typeface="Gotham Medium Regular" panose="02000603030000020004"/>
                        <a:ea typeface="Calibri" panose="020F0502020204030204" pitchFamily="34" charset="0"/>
                        <a:cs typeface="Times New Roman" panose="02020603050405020304" pitchFamily="18" charset="0"/>
                      </a:endParaRPr>
                    </a:p>
                  </a:txBody>
                  <a:tcPr marL="55719" marR="55719" marT="0" marB="75101">
                    <a:lnL w="12700"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lnSpc>
                          <a:spcPct val="107000"/>
                        </a:lnSpc>
                        <a:spcAft>
                          <a:spcPts val="0"/>
                        </a:spcAft>
                      </a:pPr>
                      <a:r>
                        <a:rPr lang="en-GB" sz="2400" cap="none" spc="0" dirty="0">
                          <a:solidFill>
                            <a:schemeClr val="tx1"/>
                          </a:solidFill>
                          <a:effectLst/>
                          <a:latin typeface="Gotham Medium Regular" panose="02000603030000020004"/>
                        </a:rPr>
                        <a:t>Opportunity for prospective partners to talk through their ideas for the fund with London Sport staff/ strategic partners </a:t>
                      </a:r>
                      <a:endParaRPr lang="en-GB" sz="2400" cap="none" spc="0" dirty="0">
                        <a:solidFill>
                          <a:schemeClr val="tx1"/>
                        </a:solidFill>
                        <a:effectLst/>
                        <a:latin typeface="Gotham Medium Regular" panose="02000603030000020004"/>
                        <a:ea typeface="Calibri" panose="020F0502020204030204" pitchFamily="34" charset="0"/>
                        <a:cs typeface="Times New Roman" panose="02020603050405020304" pitchFamily="18" charset="0"/>
                      </a:endParaRPr>
                    </a:p>
                  </a:txBody>
                  <a:tcPr marL="55719" marR="55719" marT="0" marB="75101">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96616893"/>
                  </a:ext>
                </a:extLst>
              </a:tr>
              <a:tr h="1017840">
                <a:tc>
                  <a:txBody>
                    <a:bodyPr/>
                    <a:lstStyle/>
                    <a:p>
                      <a:pPr>
                        <a:lnSpc>
                          <a:spcPct val="107000"/>
                        </a:lnSpc>
                        <a:spcAft>
                          <a:spcPts val="0"/>
                        </a:spcAft>
                      </a:pPr>
                      <a:r>
                        <a:rPr lang="en-GB" sz="2400" b="1" cap="none" spc="0" dirty="0">
                          <a:solidFill>
                            <a:schemeClr val="tx1"/>
                          </a:solidFill>
                          <a:effectLst/>
                          <a:latin typeface="Gotham Medium Regular" panose="02000603030000020004"/>
                        </a:rPr>
                        <a:t>Start Feb</a:t>
                      </a:r>
                      <a:endParaRPr lang="en-GB" sz="2400" b="1" cap="none" spc="0" dirty="0">
                        <a:solidFill>
                          <a:schemeClr val="tx1"/>
                        </a:solidFill>
                        <a:effectLst/>
                        <a:latin typeface="Gotham Medium Regular" panose="02000603030000020004"/>
                        <a:ea typeface="Calibri" panose="020F0502020204030204" pitchFamily="34" charset="0"/>
                        <a:cs typeface="Times New Roman" panose="02020603050405020304" pitchFamily="18" charset="0"/>
                      </a:endParaRPr>
                    </a:p>
                  </a:txBody>
                  <a:tcPr marL="55719" marR="55719" marT="0" marB="75101">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fontAlgn="ctr">
                        <a:lnSpc>
                          <a:spcPct val="107000"/>
                        </a:lnSpc>
                        <a:spcAft>
                          <a:spcPts val="0"/>
                        </a:spcAft>
                      </a:pPr>
                      <a:r>
                        <a:rPr lang="en-GB" sz="2400" cap="none" spc="0" dirty="0">
                          <a:solidFill>
                            <a:schemeClr val="tx1"/>
                          </a:solidFill>
                          <a:effectLst/>
                          <a:latin typeface="Gotham Medium Regular" panose="02000603030000020004"/>
                        </a:rPr>
                        <a:t>Application window opens </a:t>
                      </a:r>
                      <a:endParaRPr lang="en-GB" sz="2400" cap="none" spc="0" dirty="0">
                        <a:solidFill>
                          <a:schemeClr val="tx1"/>
                        </a:solidFill>
                        <a:effectLst/>
                        <a:latin typeface="Gotham Medium Regular" panose="02000603030000020004"/>
                        <a:ea typeface="Calibri" panose="020F0502020204030204" pitchFamily="34" charset="0"/>
                        <a:cs typeface="Times New Roman" panose="02020603050405020304" pitchFamily="18" charset="0"/>
                      </a:endParaRPr>
                    </a:p>
                  </a:txBody>
                  <a:tcPr marL="55719" marR="55719" marT="0" marB="75101">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2941516794"/>
                  </a:ext>
                </a:extLst>
              </a:tr>
              <a:tr h="1017840">
                <a:tc>
                  <a:txBody>
                    <a:bodyPr/>
                    <a:lstStyle/>
                    <a:p>
                      <a:pPr>
                        <a:lnSpc>
                          <a:spcPct val="107000"/>
                        </a:lnSpc>
                        <a:spcAft>
                          <a:spcPts val="0"/>
                        </a:spcAft>
                      </a:pPr>
                      <a:r>
                        <a:rPr lang="en-GB" sz="2400" b="1" cap="none" spc="0" dirty="0">
                          <a:solidFill>
                            <a:schemeClr val="tx1"/>
                          </a:solidFill>
                          <a:effectLst/>
                          <a:latin typeface="Gotham Medium Regular" panose="02000603030000020004"/>
                        </a:rPr>
                        <a:t>End Feb</a:t>
                      </a:r>
                      <a:endParaRPr lang="en-GB" sz="2400" b="1" cap="none" spc="0" dirty="0">
                        <a:solidFill>
                          <a:schemeClr val="tx1"/>
                        </a:solidFill>
                        <a:effectLst/>
                        <a:latin typeface="Gotham Medium Regular" panose="02000603030000020004"/>
                        <a:ea typeface="Calibri" panose="020F0502020204030204" pitchFamily="34" charset="0"/>
                        <a:cs typeface="Times New Roman" panose="02020603050405020304" pitchFamily="18" charset="0"/>
                      </a:endParaRPr>
                    </a:p>
                  </a:txBody>
                  <a:tcPr marL="55719" marR="55719" marT="0" marB="75101">
                    <a:lnL w="12700"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fontAlgn="ctr">
                        <a:lnSpc>
                          <a:spcPct val="107000"/>
                        </a:lnSpc>
                        <a:spcAft>
                          <a:spcPts val="0"/>
                        </a:spcAft>
                      </a:pPr>
                      <a:r>
                        <a:rPr lang="en-GB" sz="2400" cap="none" spc="0" dirty="0">
                          <a:solidFill>
                            <a:schemeClr val="tx1"/>
                          </a:solidFill>
                          <a:effectLst/>
                          <a:latin typeface="Gotham Medium Regular" panose="02000603030000020004"/>
                        </a:rPr>
                        <a:t>Application window closed</a:t>
                      </a:r>
                      <a:endParaRPr lang="en-GB" sz="2400" cap="none" spc="0" dirty="0">
                        <a:solidFill>
                          <a:schemeClr val="tx1"/>
                        </a:solidFill>
                        <a:effectLst/>
                        <a:latin typeface="Gotham Medium Regular" panose="02000603030000020004"/>
                        <a:ea typeface="Calibri" panose="020F0502020204030204" pitchFamily="34" charset="0"/>
                        <a:cs typeface="Times New Roman" panose="02020603050405020304" pitchFamily="18" charset="0"/>
                      </a:endParaRPr>
                    </a:p>
                  </a:txBody>
                  <a:tcPr marL="55719" marR="55719" marT="0" marB="75101">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608279559"/>
                  </a:ext>
                </a:extLst>
              </a:tr>
              <a:tr h="1017840">
                <a:tc>
                  <a:txBody>
                    <a:bodyPr/>
                    <a:lstStyle/>
                    <a:p>
                      <a:pPr>
                        <a:lnSpc>
                          <a:spcPct val="107000"/>
                        </a:lnSpc>
                        <a:spcAft>
                          <a:spcPts val="0"/>
                        </a:spcAft>
                      </a:pPr>
                      <a:r>
                        <a:rPr lang="en-GB" sz="2400" b="1" cap="none" spc="0" dirty="0">
                          <a:solidFill>
                            <a:schemeClr val="tx1"/>
                          </a:solidFill>
                          <a:effectLst/>
                          <a:latin typeface="Gotham Medium Regular" panose="02000603030000020004"/>
                        </a:rPr>
                        <a:t>End March</a:t>
                      </a:r>
                      <a:endParaRPr lang="en-GB" sz="2400" b="1" cap="none" spc="0" dirty="0">
                        <a:solidFill>
                          <a:schemeClr val="tx1"/>
                        </a:solidFill>
                        <a:effectLst/>
                        <a:latin typeface="Gotham Medium Regular" panose="02000603030000020004"/>
                        <a:ea typeface="Calibri" panose="020F0502020204030204" pitchFamily="34" charset="0"/>
                        <a:cs typeface="Times New Roman" panose="02020603050405020304" pitchFamily="18" charset="0"/>
                      </a:endParaRPr>
                    </a:p>
                  </a:txBody>
                  <a:tcPr marL="55719" marR="55719" marT="0" marB="75101">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fontAlgn="ctr">
                        <a:lnSpc>
                          <a:spcPct val="107000"/>
                        </a:lnSpc>
                        <a:spcAft>
                          <a:spcPts val="0"/>
                        </a:spcAft>
                      </a:pPr>
                      <a:r>
                        <a:rPr lang="en-GB" sz="2400" cap="none" spc="0" dirty="0">
                          <a:solidFill>
                            <a:schemeClr val="tx1"/>
                          </a:solidFill>
                          <a:effectLst/>
                          <a:latin typeface="Gotham Medium Regular" panose="02000603030000020004"/>
                        </a:rPr>
                        <a:t>Funding contract signed</a:t>
                      </a:r>
                      <a:endParaRPr lang="en-GB" sz="2400" cap="none" spc="0" dirty="0">
                        <a:solidFill>
                          <a:schemeClr val="tx1"/>
                        </a:solidFill>
                        <a:effectLst/>
                        <a:latin typeface="Gotham Medium Regular" panose="02000603030000020004"/>
                        <a:ea typeface="Calibri" panose="020F0502020204030204" pitchFamily="34" charset="0"/>
                        <a:cs typeface="Times New Roman" panose="02020603050405020304" pitchFamily="18" charset="0"/>
                      </a:endParaRPr>
                    </a:p>
                  </a:txBody>
                  <a:tcPr marL="55719" marR="55719" marT="0" marB="75101">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1662086230"/>
                  </a:ext>
                </a:extLst>
              </a:tr>
            </a:tbl>
          </a:graphicData>
        </a:graphic>
      </p:graphicFrame>
      <p:sp>
        <p:nvSpPr>
          <p:cNvPr id="4" name="Title 3">
            <a:extLst>
              <a:ext uri="{FF2B5EF4-FFF2-40B4-BE49-F238E27FC236}">
                <a16:creationId xmlns:a16="http://schemas.microsoft.com/office/drawing/2014/main" id="{49F77282-D2EC-4EFF-A13A-549AC21FD78F}"/>
              </a:ext>
            </a:extLst>
          </p:cNvPr>
          <p:cNvSpPr>
            <a:spLocks noGrp="1"/>
          </p:cNvSpPr>
          <p:nvPr>
            <p:ph type="title"/>
          </p:nvPr>
        </p:nvSpPr>
        <p:spPr/>
        <p:txBody>
          <a:bodyPr anchor="ctr">
            <a:normAutofit/>
          </a:bodyPr>
          <a:lstStyle/>
          <a:p>
            <a:r>
              <a:rPr lang="en-GB" dirty="0"/>
              <a:t>DATES</a:t>
            </a:r>
          </a:p>
        </p:txBody>
      </p:sp>
    </p:spTree>
    <p:extLst>
      <p:ext uri="{BB962C8B-B14F-4D97-AF65-F5344CB8AC3E}">
        <p14:creationId xmlns:p14="http://schemas.microsoft.com/office/powerpoint/2010/main" val="3302203870"/>
      </p:ext>
    </p:extLst>
  </p:cSld>
  <p:clrMapOvr>
    <a:masterClrMapping/>
  </p:clrMapOvr>
</p:sld>
</file>

<file path=ppt/theme/theme1.xml><?xml version="1.0" encoding="utf-8"?>
<a:theme xmlns:a="http://schemas.openxmlformats.org/drawingml/2006/main" name="LONDON SPORT BRAND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ONDON SPORT PPT TEMPLATE - NEW - 27.06.2019" id="{D165596F-E0B8-40BA-A76C-739803A06D3D}" vid="{3085A85D-7F27-4A70-89E6-BC832E752885}"/>
    </a:ext>
  </a:extLst>
</a:theme>
</file>

<file path=ppt/theme/theme2.xml><?xml version="1.0" encoding="utf-8"?>
<a:theme xmlns:a="http://schemas.openxmlformats.org/drawingml/2006/main" name="TITLE/DIVIDER SLIDES">
  <a:themeElements>
    <a:clrScheme name="Custom 1">
      <a:dk1>
        <a:srgbClr val="000000"/>
      </a:dk1>
      <a:lt1>
        <a:srgbClr val="FFFFFF"/>
      </a:lt1>
      <a:dk2>
        <a:srgbClr val="44546A"/>
      </a:dk2>
      <a:lt2>
        <a:srgbClr val="E7E6E6"/>
      </a:lt2>
      <a:accent1>
        <a:srgbClr val="DC1815"/>
      </a:accent1>
      <a:accent2>
        <a:srgbClr val="4ECD7A"/>
      </a:accent2>
      <a:accent3>
        <a:srgbClr val="D70055"/>
      </a:accent3>
      <a:accent4>
        <a:srgbClr val="51B2E3"/>
      </a:accent4>
      <a:accent5>
        <a:srgbClr val="3D8BAD"/>
      </a:accent5>
      <a:accent6>
        <a:srgbClr val="66DBD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ONDON SPORT PPT TEMPLATE - NEW - 27.06.2019" id="{D165596F-E0B8-40BA-A76C-739803A06D3D}" vid="{96B8E557-783D-45C0-8FDD-5731E88C470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EB9B9E24A6564AB59C9BD73428FAB4" ma:contentTypeVersion="12" ma:contentTypeDescription="Create a new document." ma:contentTypeScope="" ma:versionID="e4cb736302c2645872b10d2233a53a5a">
  <xsd:schema xmlns:xsd="http://www.w3.org/2001/XMLSchema" xmlns:xs="http://www.w3.org/2001/XMLSchema" xmlns:p="http://schemas.microsoft.com/office/2006/metadata/properties" xmlns:ns3="d080b848-7e17-47e8-8ff0-318fb5d9a580" xmlns:ns4="d194a3d3-9de0-46d7-978f-8f968235f7b9" targetNamespace="http://schemas.microsoft.com/office/2006/metadata/properties" ma:root="true" ma:fieldsID="400646fe3b5c2107fe8802816c26da6d" ns3:_="" ns4:_="">
    <xsd:import namespace="d080b848-7e17-47e8-8ff0-318fb5d9a580"/>
    <xsd:import namespace="d194a3d3-9de0-46d7-978f-8f968235f7b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OCR" minOccurs="0"/>
                <xsd:element ref="ns3:MediaServiceDateTake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80b848-7e17-47e8-8ff0-318fb5d9a5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194a3d3-9de0-46d7-978f-8f968235f7b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d194a3d3-9de0-46d7-978f-8f968235f7b9">
      <UserInfo>
        <DisplayName>Tim Copley</DisplayName>
        <AccountId>118</AccountId>
        <AccountType/>
      </UserInfo>
      <UserInfo>
        <DisplayName>Rachel Rowe</DisplayName>
        <AccountId>3663</AccountId>
        <AccountType/>
      </UserInfo>
    </SharedWithUsers>
  </documentManagement>
</p:properties>
</file>

<file path=customXml/itemProps1.xml><?xml version="1.0" encoding="utf-8"?>
<ds:datastoreItem xmlns:ds="http://schemas.openxmlformats.org/officeDocument/2006/customXml" ds:itemID="{47453FD3-8287-4F8C-ABAD-6093E6240A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80b848-7e17-47e8-8ff0-318fb5d9a580"/>
    <ds:schemaRef ds:uri="d194a3d3-9de0-46d7-978f-8f968235f7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B24F7EB-9F9A-44B1-BC0B-C9DDA88348EA}">
  <ds:schemaRefs>
    <ds:schemaRef ds:uri="http://schemas.microsoft.com/sharepoint/v3/contenttype/forms"/>
  </ds:schemaRefs>
</ds:datastoreItem>
</file>

<file path=customXml/itemProps3.xml><?xml version="1.0" encoding="utf-8"?>
<ds:datastoreItem xmlns:ds="http://schemas.openxmlformats.org/officeDocument/2006/customXml" ds:itemID="{477B3312-10E6-4811-AFCA-6CE6D3285570}">
  <ds:schemaRefs>
    <ds:schemaRef ds:uri="http://schemas.microsoft.com/office/2006/metadata/properties"/>
    <ds:schemaRef ds:uri="http://schemas.microsoft.com/office/infopath/2007/PartnerControls"/>
    <ds:schemaRef ds:uri="d194a3d3-9de0-46d7-978f-8f968235f7b9"/>
  </ds:schemaRefs>
</ds:datastoreItem>
</file>

<file path=docProps/app.xml><?xml version="1.0" encoding="utf-8"?>
<Properties xmlns="http://schemas.openxmlformats.org/officeDocument/2006/extended-properties" xmlns:vt="http://schemas.openxmlformats.org/officeDocument/2006/docPropsVTypes">
  <TotalTime>346</TotalTime>
  <Words>1398</Words>
  <Application>Microsoft Office PowerPoint</Application>
  <PresentationFormat>Widescreen</PresentationFormat>
  <Paragraphs>130</Paragraphs>
  <Slides>12</Slides>
  <Notes>12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vt:i4>
      </vt:variant>
    </vt:vector>
  </HeadingPairs>
  <TitlesOfParts>
    <vt:vector size="22" baseType="lpstr">
      <vt:lpstr>Arial</vt:lpstr>
      <vt:lpstr>Calibri</vt:lpstr>
      <vt:lpstr>Gotham Black Regular</vt:lpstr>
      <vt:lpstr>Gotham Bold</vt:lpstr>
      <vt:lpstr>Gotham Bold Regular</vt:lpstr>
      <vt:lpstr>Gotham Light Regular</vt:lpstr>
      <vt:lpstr>Gotham Medium Regular</vt:lpstr>
      <vt:lpstr>Symbol</vt:lpstr>
      <vt:lpstr>LONDON SPORT BRAND TEMPLATE</vt:lpstr>
      <vt:lpstr>TITLE/DIVIDER SLIDES</vt:lpstr>
      <vt:lpstr>PowerPoint Presentation</vt:lpstr>
      <vt:lpstr>PowerPoint Presentation</vt:lpstr>
      <vt:lpstr>ADDRESSING YOUTH ISOLATION FUND</vt:lpstr>
      <vt:lpstr>AGENDA </vt:lpstr>
      <vt:lpstr>PowerPoint Presentation</vt:lpstr>
      <vt:lpstr>AIM </vt:lpstr>
      <vt:lpstr>WHY ISOLATION</vt:lpstr>
      <vt:lpstr>FUND PRINCIPLES</vt:lpstr>
      <vt:lpstr>DATES</vt:lpstr>
      <vt:lpstr>QUESTIONS</vt:lpstr>
      <vt:lpstr>COMMENTS &amp; QUESTIONS </vt:lpstr>
      <vt:lpstr>ADDRESSING YOUTH ISOLATION FUND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SATELLITE CLUB FUND</dc:title>
  <dc:creator>John Arthur</dc:creator>
  <cp:lastModifiedBy>David Gentles</cp:lastModifiedBy>
  <cp:revision>11</cp:revision>
  <dcterms:created xsi:type="dcterms:W3CDTF">2020-11-24T11:27:32Z</dcterms:created>
  <dcterms:modified xsi:type="dcterms:W3CDTF">2021-01-28T16:23:12Z</dcterms:modified>
</cp:coreProperties>
</file>