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4" r:id="rId1"/>
  </p:sldMasterIdLst>
  <p:notesMasterIdLst>
    <p:notesMasterId r:id="rId13"/>
  </p:notesMasterIdLst>
  <p:sldIdLst>
    <p:sldId id="284" r:id="rId2"/>
    <p:sldId id="285" r:id="rId3"/>
    <p:sldId id="286" r:id="rId4"/>
    <p:sldId id="287" r:id="rId5"/>
    <p:sldId id="288" r:id="rId6"/>
    <p:sldId id="290" r:id="rId7"/>
    <p:sldId id="291" r:id="rId8"/>
    <p:sldId id="292" r:id="rId9"/>
    <p:sldId id="294" r:id="rId10"/>
    <p:sldId id="289" r:id="rId11"/>
    <p:sldId id="29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2761" autoAdjust="0"/>
  </p:normalViewPr>
  <p:slideViewPr>
    <p:cSldViewPr snapToGrid="0">
      <p:cViewPr varScale="1">
        <p:scale>
          <a:sx n="60" d="100"/>
          <a:sy n="60" d="100"/>
        </p:scale>
        <p:origin x="24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9F3E38-AC11-48B3-9859-2634E5D21445}" type="datetimeFigureOut">
              <a:rPr lang="en-GB" smtClean="0"/>
              <a:t>04/11/2021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A5D50E-1387-4466-8AE5-5B23500739F8}" type="slidenum">
              <a:rPr lang="en-GB" smtClean="0"/>
              <a:t>‹#›</a:t>
            </a:fld>
            <a:endParaRPr lang="en-GB" dirty="0"/>
          </a:p>
        </p:txBody>
      </p:sp>
    </p:spTree>
    <p:extLst>
      <p:ext uri="{BB962C8B-B14F-4D97-AF65-F5344CB8AC3E}">
        <p14:creationId xmlns:p14="http://schemas.microsoft.com/office/powerpoint/2010/main" val="3863700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mailto:admin@btse.org.uk"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btse.org.uk/blog/"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F0B97F5-22A7-4D36-9863-D20258254889}" type="slidenum">
              <a:rPr lang="en-GB" smtClean="0"/>
              <a:t>1</a:t>
            </a:fld>
            <a:endParaRPr lang="en-GB" dirty="0"/>
          </a:p>
        </p:txBody>
      </p:sp>
    </p:spTree>
    <p:extLst>
      <p:ext uri="{BB962C8B-B14F-4D97-AF65-F5344CB8AC3E}">
        <p14:creationId xmlns:p14="http://schemas.microsoft.com/office/powerpoint/2010/main" val="2141879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Applications must be made online by completing the application form on the Community Links portal </a:t>
            </a:r>
            <a:r>
              <a:rPr lang="en-GB" sz="1800" i="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[link to be confirmed]</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The closing date is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Application Timetable (provisional)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Funding Round opens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Deadline for return of completed applications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Applicants notified of outcome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2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Approval process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BTSE Board will review all eligible applications for their fit with the Bromley Well Service. Applications will be assessed by the Bromley Innovation Fund Panel who may consult with appropriate LBB/CCG officers on the applications and may request supplementary information. The Panel will consist of:</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Lead commissioner/contract owner - LBB</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LBB or CCG commissioner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CEO BTSE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10</a:t>
            </a:fld>
            <a:endParaRPr lang="en-GB" dirty="0"/>
          </a:p>
        </p:txBody>
      </p:sp>
    </p:spTree>
    <p:extLst>
      <p:ext uri="{BB962C8B-B14F-4D97-AF65-F5344CB8AC3E}">
        <p14:creationId xmlns:p14="http://schemas.microsoft.com/office/powerpoint/2010/main" val="3777476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11</a:t>
            </a:fld>
            <a:endParaRPr lang="en-GB" dirty="0"/>
          </a:p>
        </p:txBody>
      </p:sp>
    </p:spTree>
    <p:extLst>
      <p:ext uri="{BB962C8B-B14F-4D97-AF65-F5344CB8AC3E}">
        <p14:creationId xmlns:p14="http://schemas.microsoft.com/office/powerpoint/2010/main" val="2713572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5000"/>
              </a:lnSpc>
              <a:spcAft>
                <a:spcPts val="10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What is the Bromley Innovation Fund?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Innovation Fund is a funding programme (</a:t>
            </a:r>
            <a:r>
              <a:rPr lang="en-GB" sz="1800" u="sng" dirty="0">
                <a:effectLst/>
                <a:latin typeface="Calibri" panose="020F0502020204030204" pitchFamily="34" charset="0"/>
                <a:ea typeface="Times New Roman" panose="02020603050405020304" pitchFamily="18" charset="0"/>
                <a:cs typeface="Times New Roman" panose="02020603050405020304" pitchFamily="18" charset="0"/>
              </a:rPr>
              <a:t>not</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 grants programme) financed by Bromley Council and SE London CCG as a commitment to </a:t>
            </a: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transformation, learning and progress</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It forms part of the Bromley Well contract, supporting small and community-focused projects which benefit Bromley residents and meet local priorities.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aim of the fund is to learn what works and to explore potentially more effective ways of improving access and support to local populations - creative or new solutions to improve service delivery, service user outcomes and to address gaps in services. This could be, for example, through: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Providing alternative ways of working or tackling engrained challenges;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Using innovation to improve access, quality or the speed of the service to that which is expected;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Testing solutions to emerging problems such as an ageing population or long term health issues.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Eligibility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Fund has been set up as part of the Bromley Well service, for all Bromley Third Sector Enterprise (BTSE) membership organisations, to facilitate innovation with the</a:t>
            </a:r>
            <a:r>
              <a:rPr lang="en-GB" sz="1800" b="1" i="1" dirty="0">
                <a:effectLst/>
                <a:latin typeface="Calibri" panose="020F0502020204030204" pitchFamily="34" charset="0"/>
                <a:ea typeface="Times New Roman" panose="02020603050405020304" pitchFamily="18" charset="0"/>
                <a:cs typeface="Times New Roman" panose="02020603050405020304" pitchFamily="18" charset="0"/>
              </a:rPr>
              <a:t> emphasis on achieving the Bromley Well outcomes of improving health and wellbeing, prevention and early intervention</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(see Additional Guidance on themes and priorities in Section 3).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Other voluntary and community groups or organisations who can help to deliver these aims are eligible but must: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Be based or operate in the London Borough of Bromley for the benefit of Bromley residents;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Support the most vulnerable members of Bromley’s communities;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Be an associate member of the BTSE partnership.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Organisations may only apply once a year, whether a previous application was successful or not. Priority will be given to applications from those who have not previously received IF funding.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Additional guidance on priorities for 2021/22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Whilst the Fund supports the Council’s overarching aim to prioritise the health, safety and wellbeing of our residents, the COVID-19 pandemic continues to make a big impact in all areas of our life and has brought particular challenges to those involved in preventative and early intervention support. Many services have had to find different ways of engaging with our residents, whilst dealing with an increase in demand for advice and assistance. We are therefore asking bids for this year’s Innovation Fund to focus on any of the following areas which may have been intensified by the pandemic:</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Reducing social isolation and loneliness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Helping people to improve their health and wellbeing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Supporting carers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Supporting young people (16+) as they transition into adulthood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Promoting and supporting volunteering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Providing day opportunities for vulnerable adults and older people.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How much can be applied for?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available funds will be confirmed, taking into account the value of any current projects that are due to run into the forthcoming year. Applications of up to £50,000pa will be accepted.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What is the funding period?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Projects will be expected to start as soon as possible and will normally be for 12months. The end date must not exceed 30</a:t>
            </a:r>
            <a:r>
              <a:rPr lang="en-GB" sz="18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September 2022. All bids will be subject to periodic review.</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What will </a:t>
            </a:r>
            <a:r>
              <a:rPr lang="en-GB" sz="1800" b="1" u="sng" dirty="0">
                <a:effectLst/>
                <a:latin typeface="Calibri" panose="020F0502020204030204" pitchFamily="34" charset="0"/>
                <a:ea typeface="Times New Roman" panose="02020603050405020304" pitchFamily="18" charset="0"/>
                <a:cs typeface="Times New Roman" panose="02020603050405020304" pitchFamily="18" charset="0"/>
              </a:rPr>
              <a:t>not</a:t>
            </a: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be funded?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Fund will not be used for projects which: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Support everyday ‘business as usual’ such as ongoing costs, maintenance costs, equipment or system maintenance/set up;</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Aim to meet higher levels of demand than anticipated in service areas already under contract;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Duplicate current provision (possible exceptions if delivered in a different way or with different outcomes);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Projects that were previously funded, where the specification is 60% the same, even where the project name has been changed.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Cover shortfalls in funding from a statutory agency or deficits elsewhere in the organisation;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Have not demonstrated a clear local need;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Do not meet the criteria listed on the funding application form;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Promote political parties (incl. lobbying and campaigning), individuals or religion.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What must the application include?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 description of the service and how it will deliver the themes outlined in Section 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it will improve service delivery;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it will add social or economic value;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it will incorporate service user feedback, professional experience;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Effectiveness using an evaluation framework with qualitative and quantitative measures.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the project can be sustained if outcomes are successful at the end of the funding period.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How to apply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Applications must be made online by completing the application form on the Community Links portal </a:t>
            </a:r>
            <a:r>
              <a:rPr lang="en-GB" sz="1800" i="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[link to be confirmed]</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The closing date is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Application Timetable (provisional)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Funding Round opens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Deadline for return of completed applications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Applicants notified of outcome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2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Approval process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BTSE Board will review all eligible applications for their fit with the Bromley Well Service. Applications will be assessed by the Bromley Innovation Fund Panel who may consult with appropriate LBB/CCG officers on the applications and may request supplementary information. The Panel will consist of:</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Lead commissioner/contract owner - LBB</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LBB or CCG commissioner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CEO BTSE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If the total value of all eligible bids exceeds the available funds, the Panel will select those bids which it deems will best meet the Fund’s priorities.  Applicants may be offered a proportion of the amount requested. The decision is final and there is no appeals process.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Notification/Reporting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Organisations will be notified in writing of the outcome of their application within two weeks of the Panel meeting. A list of successful schemes will be available on the Bromley Well website.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Monitoring and Evaluation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Successful projects shall be monitored through quarterly reporting and case studies via the quarterly review meetings held between commissioners and BTSE.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tabLst>
                <a:tab pos="5731510" algn="r"/>
              </a:tabLs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To become a BTSE associate member, please contact  </a:t>
            </a:r>
            <a:r>
              <a:rPr lang="en-GB" sz="1800" i="1" u="sng" dirty="0">
                <a:solidFill>
                  <a:srgbClr val="0000FF"/>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hlinkClick r:id="rId3"/>
              </a:rPr>
              <a:t>admin@btse.org.uk</a:t>
            </a:r>
            <a:r>
              <a:rPr lang="en-GB" sz="1800" i="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f</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or details.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2</a:t>
            </a:fld>
            <a:endParaRPr lang="en-GB" dirty="0"/>
          </a:p>
        </p:txBody>
      </p:sp>
    </p:spTree>
    <p:extLst>
      <p:ext uri="{BB962C8B-B14F-4D97-AF65-F5344CB8AC3E}">
        <p14:creationId xmlns:p14="http://schemas.microsoft.com/office/powerpoint/2010/main" val="1955667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3</a:t>
            </a:fld>
            <a:endParaRPr lang="en-GB" dirty="0"/>
          </a:p>
        </p:txBody>
      </p:sp>
    </p:spTree>
    <p:extLst>
      <p:ext uri="{BB962C8B-B14F-4D97-AF65-F5344CB8AC3E}">
        <p14:creationId xmlns:p14="http://schemas.microsoft.com/office/powerpoint/2010/main" val="1635617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5000"/>
              </a:lnSpc>
              <a:spcAft>
                <a:spcPts val="10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How much can be applied for?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available funds will be confirmed, taking into account the value of any current projects that are due to run into the forthcoming year. Applications of up to £50,000pa will be accepted.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What is the funding period?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Projects will be expected to start as soon as possible and will normally be for 12months. The end date must not exceed 30</a:t>
            </a:r>
            <a:r>
              <a:rPr lang="en-GB" sz="18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September 2022. All bids will be subject to periodic review.</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4</a:t>
            </a:fld>
            <a:endParaRPr lang="en-GB" dirty="0"/>
          </a:p>
        </p:txBody>
      </p:sp>
    </p:spTree>
    <p:extLst>
      <p:ext uri="{BB962C8B-B14F-4D97-AF65-F5344CB8AC3E}">
        <p14:creationId xmlns:p14="http://schemas.microsoft.com/office/powerpoint/2010/main" val="2341209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5000"/>
              </a:lnSpc>
              <a:spcAft>
                <a:spcPts val="100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8A5D50E-1387-4466-8AE5-5B23500739F8}" type="slidenum">
              <a:rPr lang="en-GB" smtClean="0"/>
              <a:t>5</a:t>
            </a:fld>
            <a:endParaRPr lang="en-GB" dirty="0"/>
          </a:p>
        </p:txBody>
      </p:sp>
    </p:spTree>
    <p:extLst>
      <p:ext uri="{BB962C8B-B14F-4D97-AF65-F5344CB8AC3E}">
        <p14:creationId xmlns:p14="http://schemas.microsoft.com/office/powerpoint/2010/main" val="2164725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A strong bid will: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800" i="1" dirty="0">
                <a:effectLst/>
                <a:latin typeface="Arial" panose="020B0604020202020204" pitchFamily="34" charset="0"/>
                <a:ea typeface="Calibri" panose="020F0502020204030204" pitchFamily="34" charset="0"/>
                <a:cs typeface="Times New Roman" panose="02020603050405020304" pitchFamily="18" charset="0"/>
              </a:rPr>
              <a:t>Focus on at least one of the outcomes from the service specification (see below), demonstrating appropriate performance measures in place to measure and demonstrate how the use of the fund will meet outcomes.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800" i="1" dirty="0">
                <a:effectLst/>
                <a:latin typeface="Arial" panose="020B0604020202020204" pitchFamily="34" charset="0"/>
                <a:ea typeface="Calibri" panose="020F0502020204030204" pitchFamily="34" charset="0"/>
                <a:cs typeface="Times New Roman" panose="02020603050405020304" pitchFamily="18" charset="0"/>
              </a:rPr>
              <a:t>Demonstrate clear alignment with Bromley Well contract KPIs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800" i="1" dirty="0">
                <a:effectLst/>
                <a:latin typeface="Arial" panose="020B0604020202020204" pitchFamily="34" charset="0"/>
                <a:ea typeface="Calibri" panose="020F0502020204030204" pitchFamily="34" charset="0"/>
                <a:cs typeface="Times New Roman" panose="02020603050405020304" pitchFamily="18" charset="0"/>
              </a:rPr>
              <a:t>Provide evidence of co-production</a:t>
            </a:r>
            <a:r>
              <a:rPr lang="en-GB"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There are six key overarching outcomes for the Bromley Well Services that will maximise impact. These are: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a)	To reduce the requirement for unplanned care resulting in emergency admissions;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b)	To prevent and delay the requirement for long term care packages;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c)	To support service users to remain independent in their local communities;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d)	To build capacity and capability in local communities by demonstrating social and economic impact;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e)	To leverage in further external funding to the sector;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f)	To shape local services to facilitate social benefit to service users creating added value.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6</a:t>
            </a:fld>
            <a:endParaRPr lang="en-GB" dirty="0"/>
          </a:p>
        </p:txBody>
      </p:sp>
    </p:spTree>
    <p:extLst>
      <p:ext uri="{BB962C8B-B14F-4D97-AF65-F5344CB8AC3E}">
        <p14:creationId xmlns:p14="http://schemas.microsoft.com/office/powerpoint/2010/main" val="133984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Arial" panose="020B0604020202020204" pitchFamily="34" charset="0"/>
                <a:ea typeface="Calibri" panose="020F0502020204030204" pitchFamily="34" charset="0"/>
                <a:cs typeface="Times New Roman" panose="02020603050405020304" pitchFamily="18" charset="0"/>
              </a:rPr>
              <a:t>CAPACITY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Arial" panose="020B0604020202020204" pitchFamily="34" charset="0"/>
                <a:ea typeface="Calibri" panose="020F0502020204030204" pitchFamily="34" charset="0"/>
                <a:cs typeface="Times New Roman" panose="02020603050405020304" pitchFamily="18" charset="0"/>
              </a:rPr>
              <a:t>A strong bid will: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800" i="1" dirty="0">
                <a:effectLst/>
                <a:latin typeface="Arial" panose="020B0604020202020204" pitchFamily="34" charset="0"/>
                <a:ea typeface="Calibri" panose="020F0502020204030204" pitchFamily="34" charset="0"/>
                <a:cs typeface="Times New Roman" panose="02020603050405020304" pitchFamily="18" charset="0"/>
              </a:rPr>
              <a:t>Address what resources will be used to deliver the initiative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800" i="1" dirty="0">
                <a:effectLst/>
                <a:latin typeface="Arial" panose="020B0604020202020204" pitchFamily="34" charset="0"/>
                <a:ea typeface="Calibri" panose="020F0502020204030204" pitchFamily="34" charset="0"/>
                <a:cs typeface="Times New Roman" panose="02020603050405020304" pitchFamily="18" charset="0"/>
              </a:rPr>
              <a:t>Identify risks to carry out the project and ways of mitigating this risk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800" i="1" dirty="0">
                <a:effectLst/>
                <a:latin typeface="Arial" panose="020B0604020202020204" pitchFamily="34" charset="0"/>
                <a:ea typeface="Calibri" panose="020F0502020204030204" pitchFamily="34" charset="0"/>
                <a:cs typeface="Times New Roman" panose="02020603050405020304" pitchFamily="18" charset="0"/>
              </a:rPr>
              <a:t>Be realistic, achievable and present a coherent timeline</a:t>
            </a:r>
            <a:r>
              <a:rPr lang="en-GB"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7</a:t>
            </a:fld>
            <a:endParaRPr lang="en-GB" dirty="0"/>
          </a:p>
        </p:txBody>
      </p:sp>
    </p:spTree>
    <p:extLst>
      <p:ext uri="{BB962C8B-B14F-4D97-AF65-F5344CB8AC3E}">
        <p14:creationId xmlns:p14="http://schemas.microsoft.com/office/powerpoint/2010/main" val="3328165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5000"/>
              </a:lnSpc>
              <a:spcAft>
                <a:spcPts val="100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8A5D50E-1387-4466-8AE5-5B23500739F8}" type="slidenum">
              <a:rPr lang="en-GB" smtClean="0"/>
              <a:t>8</a:t>
            </a:fld>
            <a:endParaRPr lang="en-GB" dirty="0"/>
          </a:p>
        </p:txBody>
      </p:sp>
    </p:spTree>
    <p:extLst>
      <p:ext uri="{BB962C8B-B14F-4D97-AF65-F5344CB8AC3E}">
        <p14:creationId xmlns:p14="http://schemas.microsoft.com/office/powerpoint/2010/main" val="552303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ffectLst/>
                <a:latin typeface="Calibri" panose="020F0502020204030204" pitchFamily="34" charset="0"/>
                <a:ea typeface="Calibri" panose="020F0502020204030204" pitchFamily="34" charset="0"/>
              </a:rPr>
              <a:t>There are 3 examples on our blog:</a:t>
            </a:r>
          </a:p>
          <a:p>
            <a:r>
              <a:rPr lang="en-GB" sz="1200" u="sng" dirty="0">
                <a:solidFill>
                  <a:srgbClr val="0563C1"/>
                </a:solidFill>
                <a:effectLst/>
                <a:latin typeface="Calibri" panose="020F0502020204030204" pitchFamily="34" charset="0"/>
                <a:ea typeface="Calibri" panose="020F0502020204030204" pitchFamily="34" charset="0"/>
                <a:hlinkClick r:id="rId3"/>
              </a:rPr>
              <a:t>https://btse.org.uk/blog/</a:t>
            </a:r>
            <a:endParaRPr lang="en-GB" sz="1200" dirty="0">
              <a:effectLst/>
              <a:latin typeface="Calibri" panose="020F0502020204030204" pitchFamily="34" charset="0"/>
              <a:ea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78A5D50E-1387-4466-8AE5-5B23500739F8}" type="slidenum">
              <a:rPr lang="en-GB" smtClean="0"/>
              <a:t>9</a:t>
            </a:fld>
            <a:endParaRPr lang="en-GB" dirty="0"/>
          </a:p>
        </p:txBody>
      </p:sp>
    </p:spTree>
    <p:extLst>
      <p:ext uri="{BB962C8B-B14F-4D97-AF65-F5344CB8AC3E}">
        <p14:creationId xmlns:p14="http://schemas.microsoft.com/office/powerpoint/2010/main" val="3890945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F5E9B-CB83-4303-A2CC-6F69F3E28F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2EF8D5D-E123-4479-85F8-2B002A2E6D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FCC6D2E-5F76-41BB-9D69-140D68755065}"/>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5" name="Footer Placeholder 4">
            <a:extLst>
              <a:ext uri="{FF2B5EF4-FFF2-40B4-BE49-F238E27FC236}">
                <a16:creationId xmlns:a16="http://schemas.microsoft.com/office/drawing/2014/main" id="{CE144DF0-C468-40FF-847A-4B4FCDC4C4E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49C15DF-8D5C-48F4-BA3B-09C5F5F34A5D}"/>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822914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72AA6-E8EE-4F77-A647-CF9E0A960F8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7404643-584B-40A4-BB51-D938020CA4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0FD995-CC42-4F61-ADB5-26EC64BBA6A3}"/>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5" name="Footer Placeholder 4">
            <a:extLst>
              <a:ext uri="{FF2B5EF4-FFF2-40B4-BE49-F238E27FC236}">
                <a16:creationId xmlns:a16="http://schemas.microsoft.com/office/drawing/2014/main" id="{8106BD93-4DFA-4A83-BDC5-E95A34B68C9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36F8651-8840-474C-8BE1-A6074B65DC8E}"/>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168491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2B4B50-C059-4431-9723-966C9212491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BED5FC-C3BB-4ECE-B41D-2A2B658A81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D821D0-12AB-4BA5-AD45-44D6A877D5A2}"/>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5" name="Footer Placeholder 4">
            <a:extLst>
              <a:ext uri="{FF2B5EF4-FFF2-40B4-BE49-F238E27FC236}">
                <a16:creationId xmlns:a16="http://schemas.microsoft.com/office/drawing/2014/main" id="{10E10D45-1D47-48FF-A992-1FAB1E67CBF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BD6610E-AB8B-4ED8-8725-4E5B21D1F41F}"/>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1211250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C95B-46D2-48E6-95C2-D489E5D236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055106-1208-40DA-A095-DC8F18020F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9E2970-3790-412E-8580-D661821F6B94}"/>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5" name="Footer Placeholder 4">
            <a:extLst>
              <a:ext uri="{FF2B5EF4-FFF2-40B4-BE49-F238E27FC236}">
                <a16:creationId xmlns:a16="http://schemas.microsoft.com/office/drawing/2014/main" id="{B6C87556-60D2-4799-A5DE-B2FA146C5ED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B89C47F-5F4A-4FA3-9814-ACDB69E4C604}"/>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3646329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1DDA3-6B8D-45C5-B6AA-A0962AD728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AF65C10-8712-4B42-AA74-E743EE2620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D63037-7824-46AE-8A60-E9E3B282400C}"/>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5" name="Footer Placeholder 4">
            <a:extLst>
              <a:ext uri="{FF2B5EF4-FFF2-40B4-BE49-F238E27FC236}">
                <a16:creationId xmlns:a16="http://schemas.microsoft.com/office/drawing/2014/main" id="{60594E8E-2604-4918-852B-0B02288D427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331D874-3BB0-46BD-ABE2-8501B49B8282}"/>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3631705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2C958-4CA2-406D-9E6C-40AF9433EE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BA09C5-BA3F-42F4-9F59-52E823CB84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99CA653-D22B-455B-9B7E-A4C3F5EA10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EBE621D-B770-4B6D-B11E-5BF7D5864550}"/>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6" name="Footer Placeholder 5">
            <a:extLst>
              <a:ext uri="{FF2B5EF4-FFF2-40B4-BE49-F238E27FC236}">
                <a16:creationId xmlns:a16="http://schemas.microsoft.com/office/drawing/2014/main" id="{8DBEFAAD-24CC-4362-8618-A5983E087DC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6F2552E-3B9D-4CC1-B734-99D5061F6A58}"/>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3271831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67079-1D64-4413-A543-3CCF9334B5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6539AE-7175-462A-B5AE-BD7A3524BB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5AEBD0-B42C-4F00-BBC7-3BADC9654C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5BE446-C773-40DC-9D4B-FA1401B72C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8E5C40-1493-42FE-A24A-26E0B44DC8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13F4AF1-8EAF-4754-8CFD-2F24532C4E8A}"/>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8" name="Footer Placeholder 7">
            <a:extLst>
              <a:ext uri="{FF2B5EF4-FFF2-40B4-BE49-F238E27FC236}">
                <a16:creationId xmlns:a16="http://schemas.microsoft.com/office/drawing/2014/main" id="{FA32FFB0-A61E-4B14-AFB6-622F97F1A14E}"/>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D333457D-B666-48CD-94DB-0F3A0C8C5215}"/>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4105392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14D83-1B56-452B-8391-EFEF9759D4D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3FA85AB-1265-4AC7-896E-602733D60CE5}"/>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4" name="Footer Placeholder 3">
            <a:extLst>
              <a:ext uri="{FF2B5EF4-FFF2-40B4-BE49-F238E27FC236}">
                <a16:creationId xmlns:a16="http://schemas.microsoft.com/office/drawing/2014/main" id="{40BC994C-A44C-4175-BBA1-DDBBB6EAD20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F69AE6A-2732-4B7A-8033-4C090FD98CD5}"/>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223935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8BFCF0-A1D5-480C-B149-4F68B42BA959}"/>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3" name="Footer Placeholder 2">
            <a:extLst>
              <a:ext uri="{FF2B5EF4-FFF2-40B4-BE49-F238E27FC236}">
                <a16:creationId xmlns:a16="http://schemas.microsoft.com/office/drawing/2014/main" id="{94141B4F-2465-4085-9934-06F3B0F68455}"/>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8DF4ADE0-97B3-4F29-8E99-FD1EE5B64EF3}"/>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74062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7C23E-8A93-493C-A9B5-897A36685E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51F4BB-8039-4034-8169-6AC67CDEA8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92F40FE-21DF-4C01-AC71-AFDDE6328A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C45748-61D8-4C59-8C2D-1A6E2CEC1CC5}"/>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6" name="Footer Placeholder 5">
            <a:extLst>
              <a:ext uri="{FF2B5EF4-FFF2-40B4-BE49-F238E27FC236}">
                <a16:creationId xmlns:a16="http://schemas.microsoft.com/office/drawing/2014/main" id="{F72F1FDB-4A94-4DE7-A608-CFCED59CAF1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8BCFB97-24EA-462D-AC99-FCE7362C2D77}"/>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1058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D07F6-9F15-40E0-A2B1-F7CF2D1E7C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F6BB380-A4DB-40D1-BAC7-1EC6689AC4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E08B935-5E6A-4EE2-ABA3-E5F05E90E5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93298F-A357-4A22-AE6C-6C8703AA6E9B}"/>
              </a:ext>
            </a:extLst>
          </p:cNvPr>
          <p:cNvSpPr>
            <a:spLocks noGrp="1"/>
          </p:cNvSpPr>
          <p:nvPr>
            <p:ph type="dt" sz="half" idx="10"/>
          </p:nvPr>
        </p:nvSpPr>
        <p:spPr/>
        <p:txBody>
          <a:bodyPr/>
          <a:lstStyle/>
          <a:p>
            <a:fld id="{7EAEC0AB-204B-463B-A702-36FAB9B5CEF6}" type="datetimeFigureOut">
              <a:rPr lang="en-GB" smtClean="0"/>
              <a:t>04/11/2021</a:t>
            </a:fld>
            <a:endParaRPr lang="en-GB" dirty="0"/>
          </a:p>
        </p:txBody>
      </p:sp>
      <p:sp>
        <p:nvSpPr>
          <p:cNvPr id="6" name="Footer Placeholder 5">
            <a:extLst>
              <a:ext uri="{FF2B5EF4-FFF2-40B4-BE49-F238E27FC236}">
                <a16:creationId xmlns:a16="http://schemas.microsoft.com/office/drawing/2014/main" id="{E8FE9C16-EFB8-465A-8D64-99DA25BBC60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204FABB-1119-4275-93B9-EA3B8360FC4E}"/>
              </a:ext>
            </a:extLst>
          </p:cNvPr>
          <p:cNvSpPr>
            <a:spLocks noGrp="1"/>
          </p:cNvSpPr>
          <p:nvPr>
            <p:ph type="sldNum" sz="quarter" idx="12"/>
          </p:nvPr>
        </p:nvSpPr>
        <p:spPr/>
        <p:txBody>
          <a:bodyPr/>
          <a:lstStyle/>
          <a:p>
            <a:fld id="{B00A2039-FF3D-4CF8-8EC3-5B2879753A5D}" type="slidenum">
              <a:rPr lang="en-GB" smtClean="0"/>
              <a:t>‹#›</a:t>
            </a:fld>
            <a:endParaRPr lang="en-GB" dirty="0"/>
          </a:p>
        </p:txBody>
      </p:sp>
    </p:spTree>
    <p:extLst>
      <p:ext uri="{BB962C8B-B14F-4D97-AF65-F5344CB8AC3E}">
        <p14:creationId xmlns:p14="http://schemas.microsoft.com/office/powerpoint/2010/main" val="54519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9753B0-59CB-4756-9496-72C01EE8E6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DC0C4FF-C245-4BDB-BC65-BD0354B047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A06F65-E288-4063-B57C-C93353597D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EC0AB-204B-463B-A702-36FAB9B5CEF6}" type="datetimeFigureOut">
              <a:rPr lang="en-GB" smtClean="0"/>
              <a:t>04/11/2021</a:t>
            </a:fld>
            <a:endParaRPr lang="en-GB" dirty="0"/>
          </a:p>
        </p:txBody>
      </p:sp>
      <p:sp>
        <p:nvSpPr>
          <p:cNvPr id="5" name="Footer Placeholder 4">
            <a:extLst>
              <a:ext uri="{FF2B5EF4-FFF2-40B4-BE49-F238E27FC236}">
                <a16:creationId xmlns:a16="http://schemas.microsoft.com/office/drawing/2014/main" id="{1A7CEAC4-5BE3-4A3B-9E78-0EF4C58F09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473E504-C59C-447F-B94F-9E832416D2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A2039-FF3D-4CF8-8EC3-5B2879753A5D}" type="slidenum">
              <a:rPr lang="en-GB" smtClean="0"/>
              <a:t>‹#›</a:t>
            </a:fld>
            <a:endParaRPr lang="en-GB" dirty="0"/>
          </a:p>
        </p:txBody>
      </p:sp>
    </p:spTree>
    <p:extLst>
      <p:ext uri="{BB962C8B-B14F-4D97-AF65-F5344CB8AC3E}">
        <p14:creationId xmlns:p14="http://schemas.microsoft.com/office/powerpoint/2010/main" val="2618100438"/>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hyperlink" Target="https://btse.org.uk/domestic-abuse/partnership-in-action-helping-survivors-of-domestic-abuse-to-improve-their-wellbeing/"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hyperlink" Target="https://btse.org.uk/blo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404663"/>
          </a:xfrm>
        </p:spPr>
        <p:txBody>
          <a:bodyPr>
            <a:normAutofit fontScale="90000"/>
          </a:bodyPr>
          <a:lstStyle/>
          <a:p>
            <a:pPr algn="ctr">
              <a:lnSpc>
                <a:spcPct val="150000"/>
              </a:lnSpc>
              <a:spcAft>
                <a:spcPts val="3000"/>
              </a:spcAft>
            </a:pPr>
            <a:br>
              <a:rPr lang="en-GB" sz="4900" b="1" i="1" dirty="0">
                <a:latin typeface="Tahoma" pitchFamily="34" charset="0"/>
                <a:ea typeface="Tahoma" pitchFamily="34" charset="0"/>
                <a:cs typeface="Tahoma" pitchFamily="34" charset="0"/>
              </a:rPr>
            </a:br>
            <a:br>
              <a:rPr lang="en-GB" sz="4900" b="1" i="1" dirty="0">
                <a:latin typeface="Tahoma" pitchFamily="34" charset="0"/>
                <a:ea typeface="Tahoma" pitchFamily="34" charset="0"/>
                <a:cs typeface="Tahoma" pitchFamily="34" charset="0"/>
              </a:rPr>
            </a:br>
            <a:r>
              <a:rPr lang="en-GB" sz="4900" b="1" dirty="0">
                <a:latin typeface="+mn-lt"/>
                <a:ea typeface="Tahoma" pitchFamily="34" charset="0"/>
                <a:cs typeface="Tahoma" pitchFamily="34" charset="0"/>
              </a:rPr>
              <a:t>Innovation Fund – Briefing </a:t>
            </a:r>
            <a:br>
              <a:rPr lang="en-GB" sz="4900" b="1" dirty="0">
                <a:latin typeface="+mn-lt"/>
                <a:ea typeface="Tahoma" pitchFamily="34" charset="0"/>
                <a:cs typeface="Tahoma" pitchFamily="34" charset="0"/>
              </a:rPr>
            </a:br>
            <a:endParaRPr lang="en-GB" sz="5000" b="1" dirty="0">
              <a:latin typeface="Tahoma" pitchFamily="34" charset="0"/>
              <a:ea typeface="Tahoma" pitchFamily="34" charset="0"/>
              <a:cs typeface="Tahoma" pitchFamily="34" charset="0"/>
            </a:endParaRPr>
          </a:p>
        </p:txBody>
      </p:sp>
      <p:sp>
        <p:nvSpPr>
          <p:cNvPr id="3" name="Subtitle 2">
            <a:extLst>
              <a:ext uri="{FF2B5EF4-FFF2-40B4-BE49-F238E27FC236}">
                <a16:creationId xmlns:a16="http://schemas.microsoft.com/office/drawing/2014/main" id="{6F9B83B9-667C-49CE-9C81-CD2BBC546480}"/>
              </a:ext>
            </a:extLst>
          </p:cNvPr>
          <p:cNvSpPr>
            <a:spLocks noGrp="1"/>
          </p:cNvSpPr>
          <p:nvPr>
            <p:ph idx="1"/>
          </p:nvPr>
        </p:nvSpPr>
        <p:spPr>
          <a:xfrm>
            <a:off x="838200" y="1500088"/>
            <a:ext cx="10515600" cy="5058327"/>
          </a:xfrm>
        </p:spPr>
        <p:txBody>
          <a:bodyPr>
            <a:normAutofit/>
          </a:bodyPr>
          <a:lstStyle/>
          <a:p>
            <a:pPr lvl="1"/>
            <a:r>
              <a:rPr lang="en-GB" sz="2800" dirty="0"/>
              <a:t>Introductions </a:t>
            </a:r>
          </a:p>
          <a:p>
            <a:endParaRPr lang="en-GB" dirty="0"/>
          </a:p>
          <a:p>
            <a:pPr lvl="1"/>
            <a:r>
              <a:rPr lang="en-GB" sz="2800" dirty="0"/>
              <a:t>Overview of the fund  </a:t>
            </a:r>
          </a:p>
          <a:p>
            <a:pPr lvl="1"/>
            <a:endParaRPr lang="en-GB" sz="2800" dirty="0"/>
          </a:p>
          <a:p>
            <a:pPr lvl="1"/>
            <a:r>
              <a:rPr lang="en-GB" sz="2800" dirty="0">
                <a:effectLst/>
                <a:ea typeface="Times New Roman" panose="02020603050405020304" pitchFamily="18" charset="0"/>
                <a:cs typeface="Times New Roman" panose="02020603050405020304" pitchFamily="18" charset="0"/>
              </a:rPr>
              <a:t>Guidance for Applicants 2021/22</a:t>
            </a:r>
            <a:endParaRPr lang="en-GB" sz="2800" dirty="0">
              <a:effectLst/>
              <a:ea typeface="Calibri" panose="020F0502020204030204" pitchFamily="34" charset="0"/>
              <a:cs typeface="Times New Roman" panose="02020603050405020304" pitchFamily="18" charset="0"/>
            </a:endParaRPr>
          </a:p>
          <a:p>
            <a:endParaRPr lang="en-GB" dirty="0"/>
          </a:p>
          <a:p>
            <a:pPr lvl="1"/>
            <a:r>
              <a:rPr lang="en-GB" sz="2800" dirty="0"/>
              <a:t>Questions </a:t>
            </a:r>
          </a:p>
          <a:p>
            <a:endParaRPr lang="en-GB" dirty="0"/>
          </a:p>
        </p:txBody>
      </p:sp>
      <p:cxnSp>
        <p:nvCxnSpPr>
          <p:cNvPr id="5" name="Straight Connector 4"/>
          <p:cNvCxnSpPr/>
          <p:nvPr/>
        </p:nvCxnSpPr>
        <p:spPr>
          <a:xfrm>
            <a:off x="1524000" y="116632"/>
            <a:ext cx="9144000"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524000" y="6741368"/>
            <a:ext cx="9144000"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524000" y="260973"/>
            <a:ext cx="914400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524000" y="6597352"/>
            <a:ext cx="914400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0760" y="5450857"/>
            <a:ext cx="767240" cy="1094524"/>
          </a:xfrm>
          <a:prstGeom prst="rect">
            <a:avLst/>
          </a:prstGeom>
        </p:spPr>
      </p:pic>
      <p:pic>
        <p:nvPicPr>
          <p:cNvPr id="1026" name="Picture 1">
            <a:extLst>
              <a:ext uri="{FF2B5EF4-FFF2-40B4-BE49-F238E27FC236}">
                <a16:creationId xmlns:a16="http://schemas.microsoft.com/office/drawing/2014/main" id="{B524138B-E505-44F6-8763-E996D2765C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5948512"/>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9726CB41-5B6A-4AD8-B458-AD7E4DB0340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829058" y="5920098"/>
            <a:ext cx="1009650" cy="641985"/>
          </a:xfrm>
          <a:prstGeom prst="rect">
            <a:avLst/>
          </a:prstGeom>
          <a:noFill/>
        </p:spPr>
      </p:pic>
      <p:pic>
        <p:nvPicPr>
          <p:cNvPr id="14" name="Picture 13">
            <a:extLst>
              <a:ext uri="{FF2B5EF4-FFF2-40B4-BE49-F238E27FC236}">
                <a16:creationId xmlns:a16="http://schemas.microsoft.com/office/drawing/2014/main" id="{3AF119CB-1744-4C9A-98B3-F23EBD1D6B48}"/>
              </a:ext>
            </a:extLst>
          </p:cNvPr>
          <p:cNvPicPr>
            <a:picLocks noChangeAspect="1"/>
          </p:cNvPicPr>
          <p:nvPr/>
        </p:nvPicPr>
        <p:blipFill>
          <a:blip r:embed="rId6"/>
          <a:stretch>
            <a:fillRect/>
          </a:stretch>
        </p:blipFill>
        <p:spPr>
          <a:xfrm>
            <a:off x="6858118" y="5899385"/>
            <a:ext cx="1543050" cy="607060"/>
          </a:xfrm>
          <a:prstGeom prst="rect">
            <a:avLst/>
          </a:prstGeom>
        </p:spPr>
      </p:pic>
    </p:spTree>
    <p:extLst>
      <p:ext uri="{BB962C8B-B14F-4D97-AF65-F5344CB8AC3E}">
        <p14:creationId xmlns:p14="http://schemas.microsoft.com/office/powerpoint/2010/main" val="2760799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8BBD1-8822-4EA3-8CC0-0A1D6AAA3528}"/>
              </a:ext>
            </a:extLst>
          </p:cNvPr>
          <p:cNvSpPr>
            <a:spLocks noGrp="1"/>
          </p:cNvSpPr>
          <p:nvPr>
            <p:ph type="title"/>
          </p:nvPr>
        </p:nvSpPr>
        <p:spPr>
          <a:xfrm>
            <a:off x="838200" y="316999"/>
            <a:ext cx="10515600" cy="1325563"/>
          </a:xfrm>
        </p:spPr>
        <p:txBody>
          <a:bodyPr>
            <a:normAutofit/>
          </a:bodyPr>
          <a:lstStyle/>
          <a:p>
            <a:pPr algn="ctr"/>
            <a:r>
              <a:rPr lang="en-GB" b="1" dirty="0">
                <a:effectLst/>
                <a:latin typeface="Calibri" panose="020F0502020204030204" pitchFamily="34" charset="0"/>
                <a:ea typeface="Times New Roman" panose="02020603050405020304" pitchFamily="18" charset="0"/>
                <a:cs typeface="Times New Roman" panose="02020603050405020304" pitchFamily="18" charset="0"/>
              </a:rPr>
              <a:t>How to apply and timescales?</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8D1E3345-F4AE-49AB-873E-7E3DDFD3461F}"/>
              </a:ext>
            </a:extLst>
          </p:cNvPr>
          <p:cNvSpPr>
            <a:spLocks noGrp="1"/>
          </p:cNvSpPr>
          <p:nvPr>
            <p:ph idx="1"/>
          </p:nvPr>
        </p:nvSpPr>
        <p:spPr>
          <a:xfrm>
            <a:off x="838200" y="1267326"/>
            <a:ext cx="10515600" cy="4909637"/>
          </a:xfrm>
        </p:spPr>
        <p:txBody>
          <a:bodyPr>
            <a:normAutofit/>
          </a:bodyPr>
          <a:lstStyle/>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Applications must be made online by completing the application form on the Community Links portal</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Monday 22 November deadline for return of completed applications</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The BTSE Board will review all eligible applications for their fit with the Bromley Well Service. </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Applications will be assessed by the Bromley Innovation Fund Panel who may consult with appropriate LBB/CCG officers on the applications and may request supplementary information. </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Notification of the outcome application within two weeks </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10" name="Picture 1">
            <a:extLst>
              <a:ext uri="{FF2B5EF4-FFF2-40B4-BE49-F238E27FC236}">
                <a16:creationId xmlns:a16="http://schemas.microsoft.com/office/drawing/2014/main" id="{D28409F0-0152-4210-8256-92B45C460E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8990" y="5988050"/>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551EA62F-8CD3-48C6-9C3F-F5795E475F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9390" y="5240395"/>
            <a:ext cx="767240" cy="1094524"/>
          </a:xfrm>
          <a:prstGeom prst="rect">
            <a:avLst/>
          </a:prstGeom>
        </p:spPr>
      </p:pic>
    </p:spTree>
    <p:extLst>
      <p:ext uri="{BB962C8B-B14F-4D97-AF65-F5344CB8AC3E}">
        <p14:creationId xmlns:p14="http://schemas.microsoft.com/office/powerpoint/2010/main" val="712101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E435-1F0C-416C-9446-F6F44D0282EB}"/>
              </a:ext>
            </a:extLst>
          </p:cNvPr>
          <p:cNvSpPr>
            <a:spLocks noGrp="1"/>
          </p:cNvSpPr>
          <p:nvPr>
            <p:ph type="title"/>
          </p:nvPr>
        </p:nvSpPr>
        <p:spPr/>
        <p:txBody>
          <a:bodyPr/>
          <a:lstStyle/>
          <a:p>
            <a:pPr algn="ctr"/>
            <a:r>
              <a:rPr lang="en-GB" b="1" dirty="0"/>
              <a:t>Questions</a:t>
            </a:r>
            <a:r>
              <a:rPr lang="en-GB" dirty="0"/>
              <a:t> </a:t>
            </a:r>
          </a:p>
        </p:txBody>
      </p:sp>
      <p:sp>
        <p:nvSpPr>
          <p:cNvPr id="3" name="Content Placeholder 2">
            <a:extLst>
              <a:ext uri="{FF2B5EF4-FFF2-40B4-BE49-F238E27FC236}">
                <a16:creationId xmlns:a16="http://schemas.microsoft.com/office/drawing/2014/main" id="{CA7284B1-3D83-47AD-9AA5-A23E3407182A}"/>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3344963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DEC12-2A61-4F8D-9ABE-2501644B7969}"/>
              </a:ext>
            </a:extLst>
          </p:cNvPr>
          <p:cNvSpPr>
            <a:spLocks noGrp="1"/>
          </p:cNvSpPr>
          <p:nvPr>
            <p:ph type="title"/>
          </p:nvPr>
        </p:nvSpPr>
        <p:spPr>
          <a:xfrm>
            <a:off x="767178" y="0"/>
            <a:ext cx="10586621" cy="1828800"/>
          </a:xfrm>
        </p:spPr>
        <p:txBody>
          <a:bodyPr>
            <a:normAutofit/>
          </a:bodyPr>
          <a:lstStyle/>
          <a:p>
            <a:pPr algn="ctr"/>
            <a:r>
              <a:rPr lang="en-GB" b="1" dirty="0">
                <a:effectLst/>
                <a:latin typeface="Calibri" panose="020F0502020204030204" pitchFamily="34" charset="0"/>
                <a:ea typeface="Times New Roman" panose="02020603050405020304" pitchFamily="18" charset="0"/>
                <a:cs typeface="Times New Roman" panose="02020603050405020304" pitchFamily="18" charset="0"/>
              </a:rPr>
              <a:t>What is the Bromley Innovation Fund?</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F7869B58-A863-41FD-9F40-491678E26BA6}"/>
              </a:ext>
            </a:extLst>
          </p:cNvPr>
          <p:cNvSpPr>
            <a:spLocks noGrp="1"/>
          </p:cNvSpPr>
          <p:nvPr>
            <p:ph idx="1"/>
          </p:nvPr>
        </p:nvSpPr>
        <p:spPr>
          <a:xfrm>
            <a:off x="838200" y="1427747"/>
            <a:ext cx="10515600" cy="4775672"/>
          </a:xfrm>
        </p:spPr>
        <p:txBody>
          <a:bodyPr>
            <a:normAutofit/>
          </a:bodyPr>
          <a:lstStyle/>
          <a:p>
            <a:r>
              <a:rPr lang="en-GB" dirty="0"/>
              <a:t>Commitment to </a:t>
            </a:r>
            <a:r>
              <a:rPr lang="en-GB" dirty="0">
                <a:effectLst/>
                <a:ea typeface="Times New Roman" panose="02020603050405020304" pitchFamily="18" charset="0"/>
                <a:cs typeface="Times New Roman" panose="02020603050405020304" pitchFamily="18" charset="0"/>
              </a:rPr>
              <a:t>transformation, learning and progress</a:t>
            </a:r>
          </a:p>
          <a:p>
            <a:pPr marR="0" lvl="0" algn="l" defTabSz="914400" rtl="0" eaLnBrk="1" fontAlgn="auto" latinLnBrk="0" hangingPunct="1">
              <a:lnSpc>
                <a:spcPct val="115000"/>
              </a:lnSpc>
              <a:spcBef>
                <a:spcPts val="0"/>
              </a:spcBef>
              <a:spcAft>
                <a:spcPts val="800"/>
              </a:spcAft>
              <a:buClrTx/>
              <a:buSzTx/>
              <a:tabLst/>
              <a:defRPr/>
            </a:pPr>
            <a:r>
              <a:rPr kumimoji="0" lang="en-GB"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Reducing social isolation and loneliness </a:t>
            </a:r>
            <a:endParaRPr kumimoji="0" lang="en-GB"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R="0" lvl="0" algn="l" defTabSz="914400" rtl="0" eaLnBrk="1" fontAlgn="auto" latinLnBrk="0" hangingPunct="1">
              <a:lnSpc>
                <a:spcPct val="115000"/>
              </a:lnSpc>
              <a:spcBef>
                <a:spcPts val="0"/>
              </a:spcBef>
              <a:spcAft>
                <a:spcPts val="800"/>
              </a:spcAft>
              <a:buClrTx/>
              <a:buSzTx/>
              <a:tabLst/>
              <a:defRPr/>
            </a:pPr>
            <a:r>
              <a:rPr kumimoji="0" lang="en-GB"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Helping people to improve their health and wellbeing</a:t>
            </a:r>
            <a:endParaRPr kumimoji="0" lang="en-GB"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R="0" lvl="0" algn="l" defTabSz="914400" rtl="0" eaLnBrk="1" fontAlgn="auto" latinLnBrk="0" hangingPunct="1">
              <a:lnSpc>
                <a:spcPct val="115000"/>
              </a:lnSpc>
              <a:spcBef>
                <a:spcPts val="0"/>
              </a:spcBef>
              <a:spcAft>
                <a:spcPts val="800"/>
              </a:spcAft>
              <a:buClrTx/>
              <a:buSzTx/>
              <a:tabLst/>
              <a:defRPr/>
            </a:pPr>
            <a:r>
              <a:rPr kumimoji="0" lang="en-GB"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Supporting carers</a:t>
            </a:r>
            <a:endParaRPr kumimoji="0" lang="en-GB"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R="0" lvl="0" algn="l" defTabSz="914400" rtl="0" eaLnBrk="1" fontAlgn="auto" latinLnBrk="0" hangingPunct="1">
              <a:lnSpc>
                <a:spcPct val="115000"/>
              </a:lnSpc>
              <a:spcBef>
                <a:spcPts val="0"/>
              </a:spcBef>
              <a:spcAft>
                <a:spcPts val="800"/>
              </a:spcAft>
              <a:buClrTx/>
              <a:buSzTx/>
              <a:tabLst/>
              <a:defRPr/>
            </a:pPr>
            <a:r>
              <a:rPr kumimoji="0" lang="en-GB"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Supporting young people (16+) as they transition into adulthood</a:t>
            </a:r>
            <a:endParaRPr kumimoji="0" lang="en-GB"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R="0" lvl="0" algn="l" defTabSz="914400" rtl="0" eaLnBrk="1" fontAlgn="auto" latinLnBrk="0" hangingPunct="1">
              <a:lnSpc>
                <a:spcPct val="115000"/>
              </a:lnSpc>
              <a:spcBef>
                <a:spcPts val="0"/>
              </a:spcBef>
              <a:spcAft>
                <a:spcPts val="800"/>
              </a:spcAft>
              <a:buClrTx/>
              <a:buSzTx/>
              <a:tabLst/>
              <a:defRPr/>
            </a:pPr>
            <a:r>
              <a:rPr kumimoji="0" lang="en-GB"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Promoting and supporting volunteering</a:t>
            </a:r>
            <a:endParaRPr kumimoji="0" lang="en-GB"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R="0" lvl="0" algn="l" defTabSz="914400" rtl="0" eaLnBrk="1" fontAlgn="auto" latinLnBrk="0" hangingPunct="1">
              <a:lnSpc>
                <a:spcPct val="115000"/>
              </a:lnSpc>
              <a:spcBef>
                <a:spcPts val="0"/>
              </a:spcBef>
              <a:spcAft>
                <a:spcPts val="800"/>
              </a:spcAft>
              <a:buClrTx/>
              <a:buSzTx/>
              <a:tabLst/>
              <a:defRPr/>
            </a:pPr>
            <a:r>
              <a:rPr kumimoji="0" lang="en-GB"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Providing day opportunities for vulnerable adults and older people.</a:t>
            </a:r>
            <a:endParaRPr kumimoji="0" lang="en-GB"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endParaRPr lang="en-GB" dirty="0"/>
          </a:p>
        </p:txBody>
      </p:sp>
      <p:pic>
        <p:nvPicPr>
          <p:cNvPr id="4" name="Picture 1">
            <a:extLst>
              <a:ext uri="{FF2B5EF4-FFF2-40B4-BE49-F238E27FC236}">
                <a16:creationId xmlns:a16="http://schemas.microsoft.com/office/drawing/2014/main" id="{AFB6E48C-CB52-4C93-A1AF-7D4820AFD5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179" y="5951007"/>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63C6B3E0-3A32-4812-AA82-983B1B9DD5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219054" y="5108895"/>
            <a:ext cx="767240" cy="1094524"/>
          </a:xfrm>
          <a:prstGeom prst="rect">
            <a:avLst/>
          </a:prstGeom>
        </p:spPr>
      </p:pic>
    </p:spTree>
    <p:extLst>
      <p:ext uri="{BB962C8B-B14F-4D97-AF65-F5344CB8AC3E}">
        <p14:creationId xmlns:p14="http://schemas.microsoft.com/office/powerpoint/2010/main" val="857998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71FC6-FC6C-4455-96A8-D327FD5E3B92}"/>
              </a:ext>
            </a:extLst>
          </p:cNvPr>
          <p:cNvSpPr>
            <a:spLocks noGrp="1"/>
          </p:cNvSpPr>
          <p:nvPr>
            <p:ph type="title"/>
          </p:nvPr>
        </p:nvSpPr>
        <p:spPr/>
        <p:txBody>
          <a:bodyPr/>
          <a:lstStyle/>
          <a:p>
            <a:pPr algn="ctr"/>
            <a:r>
              <a:rPr lang="en-GB" b="1" dirty="0"/>
              <a:t>Eligibility</a:t>
            </a:r>
            <a:r>
              <a:rPr lang="en-GB" dirty="0"/>
              <a:t> </a:t>
            </a:r>
          </a:p>
        </p:txBody>
      </p:sp>
      <p:sp>
        <p:nvSpPr>
          <p:cNvPr id="3" name="Content Placeholder 2">
            <a:extLst>
              <a:ext uri="{FF2B5EF4-FFF2-40B4-BE49-F238E27FC236}">
                <a16:creationId xmlns:a16="http://schemas.microsoft.com/office/drawing/2014/main" id="{5389FCC3-62BC-4711-A5F7-41424DACCBC3}"/>
              </a:ext>
            </a:extLst>
          </p:cNvPr>
          <p:cNvSpPr>
            <a:spLocks noGrp="1"/>
          </p:cNvSpPr>
          <p:nvPr>
            <p:ph idx="1"/>
          </p:nvPr>
        </p:nvSpPr>
        <p:spPr>
          <a:xfrm>
            <a:off x="838200" y="1347537"/>
            <a:ext cx="10515600" cy="4459705"/>
          </a:xfrm>
        </p:spPr>
        <p:txBody>
          <a:bodyPr>
            <a:normAutofit/>
          </a:bodyPr>
          <a:lstStyle/>
          <a:p>
            <a:pPr lvl="0">
              <a:lnSpc>
                <a:spcPct val="115000"/>
              </a:lnSpc>
              <a:spcAft>
                <a:spcPts val="8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Be based or operate in the London Borough of Bromley for the benefit of Bromley residents;</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8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Support the most vulnerable members of Bromley’s communities;</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8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Be an associate member of the BTSE partnership. </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Organisations </a:t>
            </a:r>
            <a:r>
              <a:rPr lang="en-GB" sz="2800" b="1" i="1" dirty="0">
                <a:effectLst/>
                <a:latin typeface="Calibri" panose="020F0502020204030204" pitchFamily="34" charset="0"/>
                <a:ea typeface="Times New Roman" panose="02020603050405020304" pitchFamily="18" charset="0"/>
                <a:cs typeface="Times New Roman" panose="02020603050405020304" pitchFamily="18" charset="0"/>
              </a:rPr>
              <a:t>may only apply once a year</a:t>
            </a: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 whether a previous application was successful or not. Priority will be given to applications from those who have not previously received IF funding</a:t>
            </a:r>
            <a:endParaRPr lang="en-GB" dirty="0"/>
          </a:p>
        </p:txBody>
      </p:sp>
      <p:pic>
        <p:nvPicPr>
          <p:cNvPr id="4" name="Picture 1">
            <a:extLst>
              <a:ext uri="{FF2B5EF4-FFF2-40B4-BE49-F238E27FC236}">
                <a16:creationId xmlns:a16="http://schemas.microsoft.com/office/drawing/2014/main" id="{EBF98EFC-F426-421B-8900-3F2C2E797B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8990" y="5988050"/>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890D228A-FF20-4199-9607-B9E6EBAB0E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9390" y="5240395"/>
            <a:ext cx="767240" cy="1094524"/>
          </a:xfrm>
          <a:prstGeom prst="rect">
            <a:avLst/>
          </a:prstGeom>
        </p:spPr>
      </p:pic>
    </p:spTree>
    <p:extLst>
      <p:ext uri="{BB962C8B-B14F-4D97-AF65-F5344CB8AC3E}">
        <p14:creationId xmlns:p14="http://schemas.microsoft.com/office/powerpoint/2010/main" val="1532809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004DD-8659-4B81-927F-9A532DC2C2AD}"/>
              </a:ext>
            </a:extLst>
          </p:cNvPr>
          <p:cNvSpPr>
            <a:spLocks noGrp="1"/>
          </p:cNvSpPr>
          <p:nvPr>
            <p:ph type="title"/>
          </p:nvPr>
        </p:nvSpPr>
        <p:spPr/>
        <p:txBody>
          <a:bodyPr>
            <a:normAutofit/>
          </a:bodyPr>
          <a:lstStyle/>
          <a:p>
            <a:r>
              <a:rPr lang="en-GB" sz="4400" b="1" dirty="0">
                <a:effectLst/>
                <a:latin typeface="Calibri" panose="020F0502020204030204" pitchFamily="34" charset="0"/>
                <a:ea typeface="Times New Roman" panose="02020603050405020304" pitchFamily="18" charset="0"/>
                <a:cs typeface="Times New Roman" panose="02020603050405020304" pitchFamily="18" charset="0"/>
              </a:rPr>
              <a:t>How much is available and for what period?</a:t>
            </a:r>
            <a:endParaRPr lang="en-GB" dirty="0"/>
          </a:p>
        </p:txBody>
      </p:sp>
      <p:sp>
        <p:nvSpPr>
          <p:cNvPr id="3" name="Content Placeholder 2">
            <a:extLst>
              <a:ext uri="{FF2B5EF4-FFF2-40B4-BE49-F238E27FC236}">
                <a16:creationId xmlns:a16="http://schemas.microsoft.com/office/drawing/2014/main" id="{BFA759E4-6E97-45D8-B1DB-35D3A076BA5B}"/>
              </a:ext>
            </a:extLst>
          </p:cNvPr>
          <p:cNvSpPr>
            <a:spLocks noGrp="1"/>
          </p:cNvSpPr>
          <p:nvPr>
            <p:ph idx="1"/>
          </p:nvPr>
        </p:nvSpPr>
        <p:spPr>
          <a:xfrm>
            <a:off x="838200" y="2149641"/>
            <a:ext cx="10515600" cy="4027321"/>
          </a:xfrm>
        </p:spPr>
        <p:txBody>
          <a:bodyPr/>
          <a:lstStyle/>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The available funds are £80,000</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Applications of up to £50,000 pa will be accepted</a:t>
            </a:r>
          </a:p>
          <a:p>
            <a:r>
              <a:rPr lang="en-GB" dirty="0">
                <a:latin typeface="Calibri" panose="020F0502020204030204" pitchFamily="34" charset="0"/>
                <a:cs typeface="Times New Roman" panose="02020603050405020304" pitchFamily="18" charset="0"/>
              </a:rPr>
              <a:t>BUT, projects will b</a:t>
            </a: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e expected to start as soon as possible.</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The end date must not exceed 30</a:t>
            </a:r>
            <a:r>
              <a:rPr lang="en-GB" sz="28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 September 2022. All bids will be subject to periodic review and monitoring</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4" name="Picture 1">
            <a:extLst>
              <a:ext uri="{FF2B5EF4-FFF2-40B4-BE49-F238E27FC236}">
                <a16:creationId xmlns:a16="http://schemas.microsoft.com/office/drawing/2014/main" id="{EF06EB68-E2C7-4BB7-8019-92CE7A45F2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8990" y="5988050"/>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0D8EDC0B-4395-44CF-867E-4C2CD16617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9390" y="5440788"/>
            <a:ext cx="767240" cy="1094524"/>
          </a:xfrm>
          <a:prstGeom prst="rect">
            <a:avLst/>
          </a:prstGeom>
        </p:spPr>
      </p:pic>
    </p:spTree>
    <p:extLst>
      <p:ext uri="{BB962C8B-B14F-4D97-AF65-F5344CB8AC3E}">
        <p14:creationId xmlns:p14="http://schemas.microsoft.com/office/powerpoint/2010/main" val="3852677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D1ED0-8BE8-4610-88F6-A511D2B3CB3F}"/>
              </a:ext>
            </a:extLst>
          </p:cNvPr>
          <p:cNvSpPr>
            <a:spLocks noGrp="1"/>
          </p:cNvSpPr>
          <p:nvPr>
            <p:ph type="title"/>
          </p:nvPr>
        </p:nvSpPr>
        <p:spPr/>
        <p:txBody>
          <a:bodyPr/>
          <a:lstStyle/>
          <a:p>
            <a:pPr algn="ctr"/>
            <a:r>
              <a:rPr lang="en-GB" b="1" dirty="0"/>
              <a:t>Application Form and criteria </a:t>
            </a:r>
          </a:p>
        </p:txBody>
      </p:sp>
      <p:sp>
        <p:nvSpPr>
          <p:cNvPr id="3" name="Content Placeholder 2">
            <a:extLst>
              <a:ext uri="{FF2B5EF4-FFF2-40B4-BE49-F238E27FC236}">
                <a16:creationId xmlns:a16="http://schemas.microsoft.com/office/drawing/2014/main" id="{CBAECDBC-A528-4AA6-B11C-E178E7A37F32}"/>
              </a:ext>
            </a:extLst>
          </p:cNvPr>
          <p:cNvSpPr>
            <a:spLocks noGrp="1"/>
          </p:cNvSpPr>
          <p:nvPr>
            <p:ph idx="1"/>
          </p:nvPr>
        </p:nvSpPr>
        <p:spPr>
          <a:xfrm>
            <a:off x="838200" y="1690687"/>
            <a:ext cx="10515600" cy="4132597"/>
          </a:xfrm>
        </p:spPr>
        <p:txBody>
          <a:bodyPr/>
          <a:lstStyle/>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A description of the service and how it will deliver the themes outlined in Section 3</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How it will improve service delivery – So what are the outcomes?</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How it will add social or economic value</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How it will incorporate service user feedback, professional experience</a:t>
            </a:r>
          </a:p>
          <a:p>
            <a:r>
              <a:rPr lang="en-GB" sz="2800" dirty="0">
                <a:effectLst/>
                <a:latin typeface="Calibri" panose="020F0502020204030204" pitchFamily="34" charset="0"/>
                <a:ea typeface="Times New Roman" panose="02020603050405020304" pitchFamily="18" charset="0"/>
                <a:cs typeface="Times New Roman" panose="02020603050405020304" pitchFamily="18" charset="0"/>
              </a:rPr>
              <a:t>Effectiveness using an evaluation framework with qualitative and quantitative measures</a:t>
            </a:r>
            <a:endParaRPr lang="en-GB" dirty="0"/>
          </a:p>
        </p:txBody>
      </p:sp>
      <p:pic>
        <p:nvPicPr>
          <p:cNvPr id="4" name="Picture 3">
            <a:extLst>
              <a:ext uri="{FF2B5EF4-FFF2-40B4-BE49-F238E27FC236}">
                <a16:creationId xmlns:a16="http://schemas.microsoft.com/office/drawing/2014/main" id="{96B3DD8F-3E9C-4EDC-98E1-13BC6B5AD0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9390" y="5240395"/>
            <a:ext cx="767240" cy="1094524"/>
          </a:xfrm>
          <a:prstGeom prst="rect">
            <a:avLst/>
          </a:prstGeom>
        </p:spPr>
      </p:pic>
      <p:pic>
        <p:nvPicPr>
          <p:cNvPr id="5" name="Picture 1">
            <a:extLst>
              <a:ext uri="{FF2B5EF4-FFF2-40B4-BE49-F238E27FC236}">
                <a16:creationId xmlns:a16="http://schemas.microsoft.com/office/drawing/2014/main" id="{9DBCD67E-FD3C-4939-90C3-457B5044A2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8990" y="5988050"/>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304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47C94-780D-435B-9F96-C85C8E0AEB71}"/>
              </a:ext>
            </a:extLst>
          </p:cNvPr>
          <p:cNvSpPr>
            <a:spLocks noGrp="1"/>
          </p:cNvSpPr>
          <p:nvPr>
            <p:ph type="title"/>
          </p:nvPr>
        </p:nvSpPr>
        <p:spPr/>
        <p:txBody>
          <a:bodyPr>
            <a:normAutofit fontScale="90000"/>
          </a:bodyPr>
          <a:lstStyle/>
          <a:p>
            <a:pPr algn="ctr"/>
            <a:br>
              <a:rPr lang="en-GB" sz="4400" dirty="0">
                <a:effectLst/>
                <a:latin typeface="Calibri" panose="020F0502020204030204" pitchFamily="34" charset="0"/>
                <a:ea typeface="Times New Roman" panose="02020603050405020304" pitchFamily="18" charset="0"/>
                <a:cs typeface="Times New Roman" panose="02020603050405020304" pitchFamily="18" charset="0"/>
              </a:rPr>
            </a:br>
            <a:r>
              <a:rPr lang="en-GB" sz="4900" dirty="0">
                <a:effectLst/>
                <a:latin typeface="Calibri" panose="020F0502020204030204" pitchFamily="34" charset="0"/>
                <a:ea typeface="Times New Roman" panose="02020603050405020304" pitchFamily="18" charset="0"/>
                <a:cs typeface="Times New Roman" panose="02020603050405020304" pitchFamily="18" charset="0"/>
              </a:rPr>
              <a:t>How will your proposal improve service delivery: Outcomes?</a:t>
            </a:r>
            <a:br>
              <a:rPr lang="en-GB" sz="4400" dirty="0">
                <a:effectLst/>
                <a:latin typeface="Calibri" panose="020F050202020403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A3584BB9-C201-4E34-9196-515F44A8A9A5}"/>
              </a:ext>
            </a:extLst>
          </p:cNvPr>
          <p:cNvSpPr>
            <a:spLocks noGrp="1"/>
          </p:cNvSpPr>
          <p:nvPr>
            <p:ph idx="1"/>
          </p:nvPr>
        </p:nvSpPr>
        <p:spPr>
          <a:xfrm>
            <a:off x="838200" y="1690688"/>
            <a:ext cx="10515600" cy="4486275"/>
          </a:xfrm>
        </p:spPr>
        <p:txBody>
          <a:bodyPr>
            <a:normAutofit fontScale="70000" lnSpcReduction="20000"/>
          </a:bodyPr>
          <a:lstStyle/>
          <a:p>
            <a:r>
              <a:rPr lang="en-GB" sz="4000" dirty="0">
                <a:effectLst/>
                <a:ea typeface="Calibri" panose="020F0502020204030204" pitchFamily="34" charset="0"/>
                <a:cs typeface="Times New Roman" panose="02020603050405020304" pitchFamily="18" charset="0"/>
              </a:rPr>
              <a:t>Focus on at least one of the outcomes from the service specification </a:t>
            </a:r>
          </a:p>
          <a:p>
            <a:r>
              <a:rPr lang="en-GB" sz="4000" dirty="0">
                <a:effectLst/>
                <a:ea typeface="Calibri" panose="020F0502020204030204" pitchFamily="34" charset="0"/>
                <a:cs typeface="Times New Roman" panose="02020603050405020304" pitchFamily="18" charset="0"/>
              </a:rPr>
              <a:t>clear alignment with Bromley Well contract KPIs. 6 overarching outcomes here:</a:t>
            </a:r>
          </a:p>
          <a:p>
            <a:pPr lvl="1"/>
            <a:r>
              <a:rPr lang="en-GB" sz="3200" dirty="0">
                <a:effectLst/>
                <a:ea typeface="Calibri" panose="020F0502020204030204" pitchFamily="34" charset="0"/>
                <a:cs typeface="Times New Roman" panose="02020603050405020304" pitchFamily="18" charset="0"/>
              </a:rPr>
              <a:t>To reduce the requirement for unplanned care resulting in emergency admissions</a:t>
            </a:r>
          </a:p>
          <a:p>
            <a:pPr lvl="1"/>
            <a:r>
              <a:rPr lang="en-GB" sz="3200" dirty="0">
                <a:effectLst/>
                <a:ea typeface="Calibri" panose="020F0502020204030204" pitchFamily="34" charset="0"/>
                <a:cs typeface="Times New Roman" panose="02020603050405020304" pitchFamily="18" charset="0"/>
              </a:rPr>
              <a:t>To prevent and delay the requirement for long term care packages</a:t>
            </a:r>
          </a:p>
          <a:p>
            <a:pPr lvl="1"/>
            <a:r>
              <a:rPr lang="en-GB" sz="3200" dirty="0">
                <a:effectLst/>
                <a:ea typeface="Calibri" panose="020F0502020204030204" pitchFamily="34" charset="0"/>
                <a:cs typeface="Times New Roman" panose="02020603050405020304" pitchFamily="18" charset="0"/>
              </a:rPr>
              <a:t>To support service users to remain independent in their local communities</a:t>
            </a:r>
          </a:p>
          <a:p>
            <a:pPr lvl="1"/>
            <a:r>
              <a:rPr lang="en-GB" sz="3200" dirty="0">
                <a:effectLst/>
                <a:ea typeface="Calibri" panose="020F0502020204030204" pitchFamily="34" charset="0"/>
                <a:cs typeface="Times New Roman" panose="02020603050405020304" pitchFamily="18" charset="0"/>
              </a:rPr>
              <a:t>To build capacity and capability in local communities by demonstrating social and economic impact</a:t>
            </a:r>
          </a:p>
          <a:p>
            <a:pPr lvl="1"/>
            <a:r>
              <a:rPr lang="en-GB" sz="3200" dirty="0">
                <a:effectLst/>
                <a:ea typeface="Calibri" panose="020F0502020204030204" pitchFamily="34" charset="0"/>
                <a:cs typeface="Times New Roman" panose="02020603050405020304" pitchFamily="18" charset="0"/>
              </a:rPr>
              <a:t>To leverage in further external funding to the sector</a:t>
            </a:r>
          </a:p>
          <a:p>
            <a:pPr lvl="1"/>
            <a:r>
              <a:rPr lang="en-GB" sz="3200" dirty="0">
                <a:effectLst/>
                <a:ea typeface="Calibri" panose="020F0502020204030204" pitchFamily="34" charset="0"/>
                <a:cs typeface="Times New Roman" panose="02020603050405020304" pitchFamily="18" charset="0"/>
              </a:rPr>
              <a:t>To shape local services to facilitate social benefit to service users creating added value.</a:t>
            </a:r>
          </a:p>
          <a:p>
            <a:r>
              <a:rPr lang="en-GB" sz="4000" dirty="0">
                <a:effectLst/>
                <a:ea typeface="Calibri" panose="020F0502020204030204" pitchFamily="34" charset="0"/>
                <a:cs typeface="Times New Roman" panose="02020603050405020304" pitchFamily="18" charset="0"/>
              </a:rPr>
              <a:t>Provide evidence of co-production</a:t>
            </a:r>
            <a:r>
              <a:rPr lang="en-GB" sz="4000" b="1" dirty="0">
                <a:effectLst/>
                <a:ea typeface="Calibri" panose="020F0502020204030204" pitchFamily="34" charset="0"/>
                <a:cs typeface="Times New Roman" panose="02020603050405020304" pitchFamily="18" charset="0"/>
              </a:rPr>
              <a:t> </a:t>
            </a:r>
            <a:endParaRPr lang="en-GB" sz="4000" dirty="0">
              <a:effectLst/>
              <a:ea typeface="Calibri" panose="020F0502020204030204" pitchFamily="34" charset="0"/>
              <a:cs typeface="Times New Roman" panose="02020603050405020304" pitchFamily="18" charset="0"/>
            </a:endParaRPr>
          </a:p>
          <a:p>
            <a:endParaRPr lang="en-GB" dirty="0"/>
          </a:p>
        </p:txBody>
      </p:sp>
      <p:pic>
        <p:nvPicPr>
          <p:cNvPr id="4" name="Picture 1">
            <a:extLst>
              <a:ext uri="{FF2B5EF4-FFF2-40B4-BE49-F238E27FC236}">
                <a16:creationId xmlns:a16="http://schemas.microsoft.com/office/drawing/2014/main" id="{6F729E7C-C5F3-42DD-BAEC-6799D178B8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8990" y="5988050"/>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CE6D4CAB-C8B5-4A76-89C9-C8AB670E80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53010" y="5082439"/>
            <a:ext cx="767240" cy="1094524"/>
          </a:xfrm>
          <a:prstGeom prst="rect">
            <a:avLst/>
          </a:prstGeom>
        </p:spPr>
      </p:pic>
    </p:spTree>
    <p:extLst>
      <p:ext uri="{BB962C8B-B14F-4D97-AF65-F5344CB8AC3E}">
        <p14:creationId xmlns:p14="http://schemas.microsoft.com/office/powerpoint/2010/main" val="179472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28E33-5CE2-4DD5-807E-670E010238FC}"/>
              </a:ext>
            </a:extLst>
          </p:cNvPr>
          <p:cNvSpPr>
            <a:spLocks noGrp="1"/>
          </p:cNvSpPr>
          <p:nvPr>
            <p:ph type="title"/>
          </p:nvPr>
        </p:nvSpPr>
        <p:spPr>
          <a:xfrm>
            <a:off x="838200" y="365125"/>
            <a:ext cx="10515600" cy="1479717"/>
          </a:xfrm>
        </p:spPr>
        <p:txBody>
          <a:bodyPr/>
          <a:lstStyle/>
          <a:p>
            <a:pPr algn="ctr"/>
            <a:r>
              <a:rPr lang="en-GB" sz="4400" b="1" dirty="0">
                <a:effectLst/>
                <a:latin typeface="Arial" panose="020B0604020202020204" pitchFamily="34" charset="0"/>
                <a:ea typeface="Calibri" panose="020F0502020204030204" pitchFamily="34" charset="0"/>
                <a:cs typeface="Times New Roman" panose="02020603050405020304" pitchFamily="18" charset="0"/>
              </a:rPr>
              <a:t>Capacity </a:t>
            </a:r>
            <a:endParaRPr lang="en-GB" dirty="0"/>
          </a:p>
        </p:txBody>
      </p:sp>
      <p:sp>
        <p:nvSpPr>
          <p:cNvPr id="3" name="Content Placeholder 2">
            <a:extLst>
              <a:ext uri="{FF2B5EF4-FFF2-40B4-BE49-F238E27FC236}">
                <a16:creationId xmlns:a16="http://schemas.microsoft.com/office/drawing/2014/main" id="{5957B921-4BB2-44BD-9230-03AE78C21178}"/>
              </a:ext>
            </a:extLst>
          </p:cNvPr>
          <p:cNvSpPr>
            <a:spLocks noGrp="1"/>
          </p:cNvSpPr>
          <p:nvPr>
            <p:ph idx="1"/>
          </p:nvPr>
        </p:nvSpPr>
        <p:spPr>
          <a:xfrm>
            <a:off x="838200" y="1844842"/>
            <a:ext cx="10515600" cy="4197184"/>
          </a:xfrm>
        </p:spPr>
        <p:txBody>
          <a:bodyPr/>
          <a:lstStyle/>
          <a:p>
            <a:pPr marL="0" lvl="0" indent="0">
              <a:lnSpc>
                <a:spcPct val="107000"/>
              </a:lnSpc>
              <a:spcAft>
                <a:spcPts val="800"/>
              </a:spcAft>
              <a:buNone/>
            </a:pPr>
            <a:r>
              <a:rPr lang="en-GB" sz="2800" dirty="0">
                <a:effectLst/>
                <a:ea typeface="Calibri" panose="020F0502020204030204" pitchFamily="34" charset="0"/>
                <a:cs typeface="Times New Roman" panose="02020603050405020304" pitchFamily="18" charset="0"/>
              </a:rPr>
              <a:t>A strong bid will: </a:t>
            </a:r>
          </a:p>
          <a:p>
            <a:pPr>
              <a:lnSpc>
                <a:spcPct val="107000"/>
              </a:lnSpc>
              <a:spcAft>
                <a:spcPts val="800"/>
              </a:spcAft>
            </a:pPr>
            <a:r>
              <a:rPr lang="en-GB" sz="2800" dirty="0">
                <a:effectLst/>
                <a:ea typeface="Calibri" panose="020F0502020204030204" pitchFamily="34" charset="0"/>
                <a:cs typeface="Times New Roman" panose="02020603050405020304" pitchFamily="18" charset="0"/>
              </a:rPr>
              <a:t>Address what resources will be used to deliver the initiative</a:t>
            </a:r>
          </a:p>
          <a:p>
            <a:pPr>
              <a:lnSpc>
                <a:spcPct val="107000"/>
              </a:lnSpc>
              <a:spcAft>
                <a:spcPts val="800"/>
              </a:spcAft>
            </a:pPr>
            <a:r>
              <a:rPr lang="en-GB" sz="2800" dirty="0">
                <a:effectLst/>
                <a:ea typeface="Calibri" panose="020F0502020204030204" pitchFamily="34" charset="0"/>
                <a:cs typeface="Times New Roman" panose="02020603050405020304" pitchFamily="18" charset="0"/>
              </a:rPr>
              <a:t>Identify risks to carry out the project and ways of mitigating this risk </a:t>
            </a:r>
          </a:p>
          <a:p>
            <a:pPr>
              <a:lnSpc>
                <a:spcPct val="107000"/>
              </a:lnSpc>
              <a:spcAft>
                <a:spcPts val="800"/>
              </a:spcAft>
            </a:pPr>
            <a:r>
              <a:rPr lang="en-GB" sz="2800" dirty="0">
                <a:effectLst/>
                <a:ea typeface="Calibri" panose="020F0502020204030204" pitchFamily="34" charset="0"/>
                <a:cs typeface="Times New Roman" panose="02020603050405020304" pitchFamily="18" charset="0"/>
              </a:rPr>
              <a:t>Be realistic, achievable and present a coherent timeline</a:t>
            </a:r>
            <a:r>
              <a:rPr lang="en-GB" sz="2800" b="1" dirty="0">
                <a:effectLst/>
                <a:ea typeface="Calibri" panose="020F0502020204030204" pitchFamily="34" charset="0"/>
                <a:cs typeface="Times New Roman" panose="02020603050405020304" pitchFamily="18" charset="0"/>
              </a:rPr>
              <a:t> </a:t>
            </a:r>
            <a:endParaRPr lang="en-GB" sz="2800" dirty="0">
              <a:effectLst/>
              <a:ea typeface="Calibri" panose="020F0502020204030204" pitchFamily="34" charset="0"/>
              <a:cs typeface="Times New Roman" panose="02020603050405020304" pitchFamily="18" charset="0"/>
            </a:endParaRPr>
          </a:p>
          <a:p>
            <a:endParaRPr lang="en-GB" dirty="0"/>
          </a:p>
        </p:txBody>
      </p:sp>
      <p:pic>
        <p:nvPicPr>
          <p:cNvPr id="4" name="Picture 1">
            <a:extLst>
              <a:ext uri="{FF2B5EF4-FFF2-40B4-BE49-F238E27FC236}">
                <a16:creationId xmlns:a16="http://schemas.microsoft.com/office/drawing/2014/main" id="{CDCFCE0C-AB56-4F4F-A8AF-F6262A2E68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8990" y="5988050"/>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585D94FC-6CA9-4908-8A70-E9C2F7AFC8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9390" y="5145938"/>
            <a:ext cx="767240" cy="1094524"/>
          </a:xfrm>
          <a:prstGeom prst="rect">
            <a:avLst/>
          </a:prstGeom>
        </p:spPr>
      </p:pic>
    </p:spTree>
    <p:extLst>
      <p:ext uri="{BB962C8B-B14F-4D97-AF65-F5344CB8AC3E}">
        <p14:creationId xmlns:p14="http://schemas.microsoft.com/office/powerpoint/2010/main" val="2733541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D1ED0-8BE8-4610-88F6-A511D2B3CB3F}"/>
              </a:ext>
            </a:extLst>
          </p:cNvPr>
          <p:cNvSpPr>
            <a:spLocks noGrp="1"/>
          </p:cNvSpPr>
          <p:nvPr>
            <p:ph type="title"/>
          </p:nvPr>
        </p:nvSpPr>
        <p:spPr/>
        <p:txBody>
          <a:bodyPr/>
          <a:lstStyle/>
          <a:p>
            <a:pPr algn="ctr"/>
            <a:r>
              <a:rPr lang="en-GB" b="1" dirty="0"/>
              <a:t>Impact </a:t>
            </a:r>
          </a:p>
        </p:txBody>
      </p:sp>
      <p:sp>
        <p:nvSpPr>
          <p:cNvPr id="3" name="Content Placeholder 2">
            <a:extLst>
              <a:ext uri="{FF2B5EF4-FFF2-40B4-BE49-F238E27FC236}">
                <a16:creationId xmlns:a16="http://schemas.microsoft.com/office/drawing/2014/main" id="{CBAECDBC-A528-4AA6-B11C-E178E7A37F32}"/>
              </a:ext>
            </a:extLst>
          </p:cNvPr>
          <p:cNvSpPr>
            <a:spLocks noGrp="1"/>
          </p:cNvSpPr>
          <p:nvPr>
            <p:ph idx="1"/>
          </p:nvPr>
        </p:nvSpPr>
        <p:spPr>
          <a:xfrm>
            <a:off x="838200" y="1690687"/>
            <a:ext cx="10515600" cy="4132597"/>
          </a:xfrm>
        </p:spPr>
        <p:txBody>
          <a:bodyPr>
            <a:normAutofit fontScale="85000" lnSpcReduction="20000"/>
          </a:bodyPr>
          <a:lstStyle/>
          <a:p>
            <a:pPr marL="0" indent="0">
              <a:lnSpc>
                <a:spcPct val="107000"/>
              </a:lnSpc>
              <a:spcAft>
                <a:spcPts val="800"/>
              </a:spcAft>
              <a:buNone/>
            </a:pPr>
            <a:r>
              <a:rPr lang="en-GB" sz="3300" dirty="0">
                <a:effectLst/>
                <a:ea typeface="Calibri" panose="020F0502020204030204" pitchFamily="34" charset="0"/>
                <a:cs typeface="Times New Roman" panose="02020603050405020304" pitchFamily="18" charset="0"/>
              </a:rPr>
              <a:t>A strong bid will:</a:t>
            </a:r>
          </a:p>
          <a:p>
            <a:pPr>
              <a:lnSpc>
                <a:spcPct val="107000"/>
              </a:lnSpc>
              <a:spcAft>
                <a:spcPts val="800"/>
              </a:spcAft>
            </a:pPr>
            <a:r>
              <a:rPr lang="en-GB" sz="3300" dirty="0">
                <a:effectLst/>
                <a:ea typeface="Calibri" panose="020F0502020204030204" pitchFamily="34" charset="0"/>
                <a:cs typeface="Times New Roman" panose="02020603050405020304" pitchFamily="18" charset="0"/>
              </a:rPr>
              <a:t>Deliver significant improvement to the service users as outlined in the service specification or through support to the sector</a:t>
            </a:r>
          </a:p>
          <a:p>
            <a:pPr>
              <a:lnSpc>
                <a:spcPct val="107000"/>
              </a:lnSpc>
              <a:spcAft>
                <a:spcPts val="800"/>
              </a:spcAft>
            </a:pPr>
            <a:r>
              <a:rPr lang="en-GB" sz="3300" dirty="0">
                <a:effectLst/>
                <a:ea typeface="Calibri" panose="020F0502020204030204" pitchFamily="34" charset="0"/>
                <a:cs typeface="Times New Roman" panose="02020603050405020304" pitchFamily="18" charset="0"/>
              </a:rPr>
              <a:t>Include a provision that is not delivered currently by the Bromley Well or any other contracts held by the Council</a:t>
            </a:r>
          </a:p>
          <a:p>
            <a:pPr>
              <a:lnSpc>
                <a:spcPct val="107000"/>
              </a:lnSpc>
              <a:spcAft>
                <a:spcPts val="800"/>
              </a:spcAft>
            </a:pPr>
            <a:r>
              <a:rPr lang="en-GB" sz="3300" dirty="0">
                <a:effectLst/>
                <a:ea typeface="Calibri" panose="020F0502020204030204" pitchFamily="34" charset="0"/>
                <a:cs typeface="Times New Roman" panose="02020603050405020304" pitchFamily="18" charset="0"/>
              </a:rPr>
              <a:t>If the fund is to be used to target other groups or areas then reasonable justification must be given i.e. gap in local provision identified.</a:t>
            </a:r>
            <a:r>
              <a:rPr lang="en-GB" sz="3300" b="1" dirty="0">
                <a:effectLst/>
                <a:ea typeface="Calibri" panose="020F0502020204030204" pitchFamily="34" charset="0"/>
                <a:cs typeface="Times New Roman" panose="02020603050405020304" pitchFamily="18" charset="0"/>
              </a:rPr>
              <a:t> </a:t>
            </a:r>
            <a:endParaRPr lang="en-GB" sz="3300" dirty="0">
              <a:effectLst/>
              <a:ea typeface="Calibri" panose="020F0502020204030204" pitchFamily="34" charset="0"/>
              <a:cs typeface="Times New Roman" panose="02020603050405020304" pitchFamily="18" charset="0"/>
            </a:endParaRPr>
          </a:p>
          <a:p>
            <a:endParaRPr lang="en-GB" dirty="0"/>
          </a:p>
        </p:txBody>
      </p:sp>
      <p:pic>
        <p:nvPicPr>
          <p:cNvPr id="4" name="Picture 3">
            <a:extLst>
              <a:ext uri="{FF2B5EF4-FFF2-40B4-BE49-F238E27FC236}">
                <a16:creationId xmlns:a16="http://schemas.microsoft.com/office/drawing/2014/main" id="{96B3DD8F-3E9C-4EDC-98E1-13BC6B5AD0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9390" y="5240395"/>
            <a:ext cx="767240" cy="1094524"/>
          </a:xfrm>
          <a:prstGeom prst="rect">
            <a:avLst/>
          </a:prstGeom>
        </p:spPr>
      </p:pic>
      <p:pic>
        <p:nvPicPr>
          <p:cNvPr id="5" name="Picture 1">
            <a:extLst>
              <a:ext uri="{FF2B5EF4-FFF2-40B4-BE49-F238E27FC236}">
                <a16:creationId xmlns:a16="http://schemas.microsoft.com/office/drawing/2014/main" id="{9DBCD67E-FD3C-4939-90C3-457B5044A2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8990" y="5988050"/>
            <a:ext cx="1943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9875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6A211-7CC9-4956-93B8-D3C7362C6B8F}"/>
              </a:ext>
            </a:extLst>
          </p:cNvPr>
          <p:cNvSpPr>
            <a:spLocks noGrp="1"/>
          </p:cNvSpPr>
          <p:nvPr>
            <p:ph type="title"/>
          </p:nvPr>
        </p:nvSpPr>
        <p:spPr>
          <a:xfrm>
            <a:off x="914400" y="227554"/>
            <a:ext cx="10515600" cy="1325563"/>
          </a:xfrm>
        </p:spPr>
        <p:txBody>
          <a:bodyPr/>
          <a:lstStyle/>
          <a:p>
            <a:pPr algn="ctr"/>
            <a:r>
              <a:rPr lang="en-GB" b="1" dirty="0"/>
              <a:t>Previous successes </a:t>
            </a:r>
          </a:p>
        </p:txBody>
      </p:sp>
      <p:sp>
        <p:nvSpPr>
          <p:cNvPr id="3" name="Content Placeholder 2">
            <a:extLst>
              <a:ext uri="{FF2B5EF4-FFF2-40B4-BE49-F238E27FC236}">
                <a16:creationId xmlns:a16="http://schemas.microsoft.com/office/drawing/2014/main" id="{F1090828-A394-4793-8443-7878480FDEB1}"/>
              </a:ext>
            </a:extLst>
          </p:cNvPr>
          <p:cNvSpPr>
            <a:spLocks noGrp="1"/>
          </p:cNvSpPr>
          <p:nvPr>
            <p:ph sz="half" idx="1"/>
          </p:nvPr>
        </p:nvSpPr>
        <p:spPr>
          <a:xfrm>
            <a:off x="838200" y="1443789"/>
            <a:ext cx="5181600" cy="4733174"/>
          </a:xfrm>
        </p:spPr>
        <p:txBody>
          <a:bodyPr>
            <a:normAutofit fontScale="77500" lnSpcReduction="20000"/>
          </a:bodyPr>
          <a:lstStyle/>
          <a:p>
            <a:pPr algn="l" fontAlgn="base"/>
            <a:r>
              <a:rPr lang="en-GB" b="1" i="0" dirty="0">
                <a:solidFill>
                  <a:srgbClr val="424195"/>
                </a:solidFill>
                <a:effectLst/>
              </a:rPr>
              <a:t>Home Start - Moving Beyond Abuse</a:t>
            </a:r>
          </a:p>
          <a:p>
            <a:pPr algn="l" fontAlgn="base"/>
            <a:r>
              <a:rPr lang="en-GB" b="0" i="0" dirty="0">
                <a:solidFill>
                  <a:srgbClr val="302F63"/>
                </a:solidFill>
                <a:effectLst/>
              </a:rPr>
              <a:t>Funding to start a new support group (Autumn 2021).</a:t>
            </a:r>
          </a:p>
          <a:p>
            <a:pPr algn="l" fontAlgn="base"/>
            <a:r>
              <a:rPr lang="en-GB" b="0" i="0" dirty="0">
                <a:solidFill>
                  <a:srgbClr val="302F63"/>
                </a:solidFill>
                <a:effectLst/>
              </a:rPr>
              <a:t>Group is specifically for mothers who have experienced domestic abuse in different ways and who require support in moving forward from this. It’s an 8 week programme, one and half hours each week, led by an experienced and qualified BACP Counsellor who specialises in working with women.</a:t>
            </a:r>
          </a:p>
          <a:p>
            <a:r>
              <a:rPr lang="en-GB" b="1" i="0" strike="noStrike" dirty="0">
                <a:effectLst/>
                <a:hlinkClick r:id="rId3"/>
              </a:rPr>
              <a:t>Partnership in Action – Helping Survivors of Domestic Abuse to Improve Their Wellbeing</a:t>
            </a:r>
            <a:endParaRPr lang="en-GB" b="1" i="0" dirty="0">
              <a:effectLst/>
            </a:endParaRPr>
          </a:p>
          <a:p>
            <a:r>
              <a:rPr lang="en-GB" b="1" i="0" dirty="0">
                <a:effectLst/>
              </a:rPr>
              <a:t>The Advocacy Training People</a:t>
            </a:r>
          </a:p>
          <a:p>
            <a:r>
              <a:rPr lang="en-GB" sz="2800" u="sng" dirty="0">
                <a:solidFill>
                  <a:srgbClr val="0563C1"/>
                </a:solidFill>
                <a:effectLst/>
                <a:ea typeface="Calibri" panose="020F0502020204030204" pitchFamily="34" charset="0"/>
                <a:hlinkClick r:id="rId4"/>
              </a:rPr>
              <a:t>https://btse.org.uk/blog/</a:t>
            </a:r>
            <a:endParaRPr lang="en-GB" sz="2800" dirty="0">
              <a:effectLst/>
              <a:ea typeface="Calibri" panose="020F0502020204030204" pitchFamily="34" charset="0"/>
            </a:endParaRPr>
          </a:p>
          <a:p>
            <a:endParaRPr lang="en-GB" b="1" i="0" dirty="0">
              <a:effectLst/>
            </a:endParaRPr>
          </a:p>
          <a:p>
            <a:endParaRPr lang="en-GB" dirty="0"/>
          </a:p>
        </p:txBody>
      </p:sp>
      <p:pic>
        <p:nvPicPr>
          <p:cNvPr id="1026" name="Picture 2">
            <a:extLst>
              <a:ext uri="{FF2B5EF4-FFF2-40B4-BE49-F238E27FC236}">
                <a16:creationId xmlns:a16="http://schemas.microsoft.com/office/drawing/2014/main" id="{816D5B59-4918-480B-8D07-C37D8379DE9B}"/>
              </a:ext>
            </a:extLst>
          </p:cNvPr>
          <p:cNvPicPr>
            <a:picLocks noGrp="1" noChangeAspect="1" noChangeArrowheads="1"/>
          </p:cNvPicPr>
          <p:nvPr>
            <p:ph sz="half" idx="2"/>
          </p:nvPr>
        </p:nvPicPr>
        <p:blipFill>
          <a:blip r:embed="rId5">
            <a:extLst>
              <a:ext uri="{28A0092B-C50C-407E-A947-70E740481C1C}">
                <a14:useLocalDpi xmlns:a14="http://schemas.microsoft.com/office/drawing/2010/main" val="0"/>
              </a:ext>
            </a:extLst>
          </a:blip>
          <a:srcRect/>
          <a:stretch>
            <a:fillRect/>
          </a:stretch>
        </p:blipFill>
        <p:spPr bwMode="auto">
          <a:xfrm>
            <a:off x="6172200" y="1443790"/>
            <a:ext cx="5181600" cy="4395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6369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TotalTime>
  <Words>2123</Words>
  <Application>Microsoft Office PowerPoint</Application>
  <PresentationFormat>Widescreen</PresentationFormat>
  <Paragraphs>188</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Symbol</vt:lpstr>
      <vt:lpstr>Tahoma</vt:lpstr>
      <vt:lpstr>Office Theme</vt:lpstr>
      <vt:lpstr>  Innovation Fund – Briefing  </vt:lpstr>
      <vt:lpstr>What is the Bromley Innovation Fund? </vt:lpstr>
      <vt:lpstr>Eligibility </vt:lpstr>
      <vt:lpstr>How much is available and for what period?</vt:lpstr>
      <vt:lpstr>Application Form and criteria </vt:lpstr>
      <vt:lpstr> How will your proposal improve service delivery: Outcomes? </vt:lpstr>
      <vt:lpstr>Capacity </vt:lpstr>
      <vt:lpstr>Impact </vt:lpstr>
      <vt:lpstr>Previous successes </vt:lpstr>
      <vt:lpstr>How to apply and timescales?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Innovation Fund  </dc:title>
  <dc:creator>Christopher Evans</dc:creator>
  <cp:lastModifiedBy>Christopher Evans</cp:lastModifiedBy>
  <cp:revision>4</cp:revision>
  <dcterms:created xsi:type="dcterms:W3CDTF">2021-11-03T10:54:18Z</dcterms:created>
  <dcterms:modified xsi:type="dcterms:W3CDTF">2021-11-04T09:41:12Z</dcterms:modified>
</cp:coreProperties>
</file>